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62" r:id="rId2"/>
    <p:sldId id="316" r:id="rId3"/>
    <p:sldId id="313" r:id="rId4"/>
    <p:sldId id="317" r:id="rId5"/>
    <p:sldId id="314" r:id="rId6"/>
    <p:sldId id="526" r:id="rId7"/>
    <p:sldId id="527"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540" r:id="rId21"/>
    <p:sldId id="541" r:id="rId22"/>
    <p:sldId id="542" r:id="rId23"/>
    <p:sldId id="543" r:id="rId24"/>
    <p:sldId id="544" r:id="rId25"/>
    <p:sldId id="545" r:id="rId26"/>
    <p:sldId id="546" r:id="rId27"/>
    <p:sldId id="547" r:id="rId28"/>
    <p:sldId id="548" r:id="rId29"/>
    <p:sldId id="550" r:id="rId30"/>
    <p:sldId id="564" r:id="rId31"/>
    <p:sldId id="56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6" r:id="rId45"/>
    <p:sldId id="570" r:id="rId46"/>
    <p:sldId id="571" r:id="rId47"/>
    <p:sldId id="572" r:id="rId48"/>
    <p:sldId id="567" r:id="rId49"/>
    <p:sldId id="569" r:id="rId50"/>
    <p:sldId id="525" r:id="rId51"/>
    <p:sldId id="522" r:id="rId52"/>
    <p:sldId id="523" r:id="rId53"/>
    <p:sldId id="520" r:id="rId54"/>
    <p:sldId id="521" r:id="rId55"/>
    <p:sldId id="29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77F89-2E25-4D33-A7D2-80802F9CA3D3}" v="4" dt="2024-07-18T11:53:19.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694"/>
  </p:normalViewPr>
  <p:slideViewPr>
    <p:cSldViewPr snapToGrid="0">
      <p:cViewPr varScale="1">
        <p:scale>
          <a:sx n="78" d="100"/>
          <a:sy n="78" d="100"/>
        </p:scale>
        <p:origin x="7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Jani" userId="a4ab84e9-92b7-4e04-a502-4c461899165d" providerId="ADAL" clId="{4D077F89-2E25-4D33-A7D2-80802F9CA3D3}"/>
    <pc:docChg chg="undo custSel modSld">
      <pc:chgData name="Mona Jani" userId="a4ab84e9-92b7-4e04-a502-4c461899165d" providerId="ADAL" clId="{4D077F89-2E25-4D33-A7D2-80802F9CA3D3}" dt="2024-07-18T12:00:28.867" v="80" actId="6549"/>
      <pc:docMkLst>
        <pc:docMk/>
      </pc:docMkLst>
      <pc:sldChg chg="modSp mod">
        <pc:chgData name="Mona Jani" userId="a4ab84e9-92b7-4e04-a502-4c461899165d" providerId="ADAL" clId="{4D077F89-2E25-4D33-A7D2-80802F9CA3D3}" dt="2024-07-18T12:00:28.867" v="80" actId="6549"/>
        <pc:sldMkLst>
          <pc:docMk/>
          <pc:sldMk cId="996778957" sldId="564"/>
        </pc:sldMkLst>
        <pc:graphicFrameChg chg="modGraphic">
          <ac:chgData name="Mona Jani" userId="a4ab84e9-92b7-4e04-a502-4c461899165d" providerId="ADAL" clId="{4D077F89-2E25-4D33-A7D2-80802F9CA3D3}" dt="2024-07-18T12:00:28.867" v="80" actId="6549"/>
          <ac:graphicFrameMkLst>
            <pc:docMk/>
            <pc:sldMk cId="996778957" sldId="564"/>
            <ac:graphicFrameMk id="6" creationId="{4AB4923B-4D33-F2AC-4539-F13193FF74AF}"/>
          </ac:graphicFrameMkLst>
        </pc:graphicFrameChg>
      </pc:sldChg>
      <pc:sldChg chg="addSp delSp modSp mod">
        <pc:chgData name="Mona Jani" userId="a4ab84e9-92b7-4e04-a502-4c461899165d" providerId="ADAL" clId="{4D077F89-2E25-4D33-A7D2-80802F9CA3D3}" dt="2024-07-18T11:55:01.421" v="74" actId="1076"/>
        <pc:sldMkLst>
          <pc:docMk/>
          <pc:sldMk cId="451466108" sldId="566"/>
        </pc:sldMkLst>
        <pc:picChg chg="mod">
          <ac:chgData name="Mona Jani" userId="a4ab84e9-92b7-4e04-a502-4c461899165d" providerId="ADAL" clId="{4D077F89-2E25-4D33-A7D2-80802F9CA3D3}" dt="2024-07-18T11:48:27.113" v="10" actId="1076"/>
          <ac:picMkLst>
            <pc:docMk/>
            <pc:sldMk cId="451466108" sldId="566"/>
            <ac:picMk id="2" creationId="{B6289555-AD25-ECE6-E2B4-F4779EE66BE7}"/>
          </ac:picMkLst>
        </pc:picChg>
        <pc:picChg chg="del">
          <ac:chgData name="Mona Jani" userId="a4ab84e9-92b7-4e04-a502-4c461899165d" providerId="ADAL" clId="{4D077F89-2E25-4D33-A7D2-80802F9CA3D3}" dt="2024-07-18T11:49:31.832" v="27" actId="478"/>
          <ac:picMkLst>
            <pc:docMk/>
            <pc:sldMk cId="451466108" sldId="566"/>
            <ac:picMk id="6" creationId="{0AB80ECF-8776-AB98-A3EF-01179456D764}"/>
          </ac:picMkLst>
        </pc:picChg>
        <pc:picChg chg="del">
          <ac:chgData name="Mona Jani" userId="a4ab84e9-92b7-4e04-a502-4c461899165d" providerId="ADAL" clId="{4D077F89-2E25-4D33-A7D2-80802F9CA3D3}" dt="2024-07-18T11:50:50.139" v="41" actId="478"/>
          <ac:picMkLst>
            <pc:docMk/>
            <pc:sldMk cId="451466108" sldId="566"/>
            <ac:picMk id="7" creationId="{B487A4D8-65D7-494E-A815-DECD0DB014E4}"/>
          </ac:picMkLst>
        </pc:picChg>
        <pc:picChg chg="add mod">
          <ac:chgData name="Mona Jani" userId="a4ab84e9-92b7-4e04-a502-4c461899165d" providerId="ADAL" clId="{4D077F89-2E25-4D33-A7D2-80802F9CA3D3}" dt="2024-07-18T11:51:13.429" v="46" actId="14100"/>
          <ac:picMkLst>
            <pc:docMk/>
            <pc:sldMk cId="451466108" sldId="566"/>
            <ac:picMk id="12" creationId="{296EDAB2-63C6-FD62-4961-7BBD891B319F}"/>
          </ac:picMkLst>
        </pc:picChg>
        <pc:picChg chg="add mod">
          <ac:chgData name="Mona Jani" userId="a4ab84e9-92b7-4e04-a502-4c461899165d" providerId="ADAL" clId="{4D077F89-2E25-4D33-A7D2-80802F9CA3D3}" dt="2024-07-18T11:55:01.421" v="74" actId="1076"/>
          <ac:picMkLst>
            <pc:docMk/>
            <pc:sldMk cId="451466108" sldId="566"/>
            <ac:picMk id="14" creationId="{39AEA5A0-1169-4C42-F43C-15F75C198C62}"/>
          </ac:picMkLst>
        </pc:picChg>
      </pc:sldChg>
      <pc:sldChg chg="addSp delSp modSp mod">
        <pc:chgData name="Mona Jani" userId="a4ab84e9-92b7-4e04-a502-4c461899165d" providerId="ADAL" clId="{4D077F89-2E25-4D33-A7D2-80802F9CA3D3}" dt="2024-07-18T11:53:54.325" v="73" actId="14100"/>
        <pc:sldMkLst>
          <pc:docMk/>
          <pc:sldMk cId="2476242482" sldId="570"/>
        </pc:sldMkLst>
        <pc:picChg chg="mod">
          <ac:chgData name="Mona Jani" userId="a4ab84e9-92b7-4e04-a502-4c461899165d" providerId="ADAL" clId="{4D077F89-2E25-4D33-A7D2-80802F9CA3D3}" dt="2024-07-18T11:53:17.334" v="63" actId="1076"/>
          <ac:picMkLst>
            <pc:docMk/>
            <pc:sldMk cId="2476242482" sldId="570"/>
            <ac:picMk id="2" creationId="{B6289555-AD25-ECE6-E2B4-F4779EE66BE7}"/>
          </ac:picMkLst>
        </pc:picChg>
        <pc:picChg chg="mod">
          <ac:chgData name="Mona Jani" userId="a4ab84e9-92b7-4e04-a502-4c461899165d" providerId="ADAL" clId="{4D077F89-2E25-4D33-A7D2-80802F9CA3D3}" dt="2024-07-18T11:53:00.543" v="61" actId="1076"/>
          <ac:picMkLst>
            <pc:docMk/>
            <pc:sldMk cId="2476242482" sldId="570"/>
            <ac:picMk id="4" creationId="{CF9D530A-4DCC-5606-0872-42744D863290}"/>
          </ac:picMkLst>
        </pc:picChg>
        <pc:picChg chg="del">
          <ac:chgData name="Mona Jani" userId="a4ab84e9-92b7-4e04-a502-4c461899165d" providerId="ADAL" clId="{4D077F89-2E25-4D33-A7D2-80802F9CA3D3}" dt="2024-07-18T11:52:13.159" v="48" actId="21"/>
          <ac:picMkLst>
            <pc:docMk/>
            <pc:sldMk cId="2476242482" sldId="570"/>
            <ac:picMk id="5" creationId="{97C6FF16-7E75-B1A4-8FF3-01A661236807}"/>
          </ac:picMkLst>
        </pc:picChg>
        <pc:picChg chg="mod">
          <ac:chgData name="Mona Jani" userId="a4ab84e9-92b7-4e04-a502-4c461899165d" providerId="ADAL" clId="{4D077F89-2E25-4D33-A7D2-80802F9CA3D3}" dt="2024-07-18T11:53:04.741" v="62" actId="1076"/>
          <ac:picMkLst>
            <pc:docMk/>
            <pc:sldMk cId="2476242482" sldId="570"/>
            <ac:picMk id="6" creationId="{AD7402F9-487B-EE96-D499-8DF054FC24DF}"/>
          </ac:picMkLst>
        </pc:picChg>
        <pc:picChg chg="add mod">
          <ac:chgData name="Mona Jani" userId="a4ab84e9-92b7-4e04-a502-4c461899165d" providerId="ADAL" clId="{4D077F89-2E25-4D33-A7D2-80802F9CA3D3}" dt="2024-07-18T11:53:54.325" v="73" actId="14100"/>
          <ac:picMkLst>
            <pc:docMk/>
            <pc:sldMk cId="2476242482" sldId="570"/>
            <ac:picMk id="7" creationId="{93A9EFFE-B683-79F3-9249-6870253419C7}"/>
          </ac:picMkLst>
        </pc:picChg>
      </pc:sldChg>
      <pc:sldChg chg="addSp modSp mod">
        <pc:chgData name="Mona Jani" userId="a4ab84e9-92b7-4e04-a502-4c461899165d" providerId="ADAL" clId="{4D077F89-2E25-4D33-A7D2-80802F9CA3D3}" dt="2024-07-18T11:52:52.124" v="60" actId="1076"/>
        <pc:sldMkLst>
          <pc:docMk/>
          <pc:sldMk cId="542313460" sldId="571"/>
        </pc:sldMkLst>
        <pc:picChg chg="add mod">
          <ac:chgData name="Mona Jani" userId="a4ab84e9-92b7-4e04-a502-4c461899165d" providerId="ADAL" clId="{4D077F89-2E25-4D33-A7D2-80802F9CA3D3}" dt="2024-07-18T11:52:42.156" v="57" actId="1076"/>
          <ac:picMkLst>
            <pc:docMk/>
            <pc:sldMk cId="542313460" sldId="571"/>
            <ac:picMk id="3" creationId="{97C6FF16-7E75-B1A4-8FF3-01A661236807}"/>
          </ac:picMkLst>
        </pc:picChg>
        <pc:picChg chg="mod">
          <ac:chgData name="Mona Jani" userId="a4ab84e9-92b7-4e04-a502-4c461899165d" providerId="ADAL" clId="{4D077F89-2E25-4D33-A7D2-80802F9CA3D3}" dt="2024-07-18T11:52:48.973" v="59" actId="1076"/>
          <ac:picMkLst>
            <pc:docMk/>
            <pc:sldMk cId="542313460" sldId="571"/>
            <ac:picMk id="4" creationId="{CF9D530A-4DCC-5606-0872-42744D863290}"/>
          </ac:picMkLst>
        </pc:picChg>
        <pc:picChg chg="mod">
          <ac:chgData name="Mona Jani" userId="a4ab84e9-92b7-4e04-a502-4c461899165d" providerId="ADAL" clId="{4D077F89-2E25-4D33-A7D2-80802F9CA3D3}" dt="2024-07-18T11:52:52.124" v="60" actId="1076"/>
          <ac:picMkLst>
            <pc:docMk/>
            <pc:sldMk cId="542313460" sldId="571"/>
            <ac:picMk id="5" creationId="{97C6FF16-7E75-B1A4-8FF3-01A661236807}"/>
          </ac:picMkLst>
        </pc:picChg>
        <pc:picChg chg="mod">
          <ac:chgData name="Mona Jani" userId="a4ab84e9-92b7-4e04-a502-4c461899165d" providerId="ADAL" clId="{4D077F89-2E25-4D33-A7D2-80802F9CA3D3}" dt="2024-07-18T11:52:46.060" v="58" actId="1076"/>
          <ac:picMkLst>
            <pc:docMk/>
            <pc:sldMk cId="542313460" sldId="571"/>
            <ac:picMk id="6" creationId="{AD7402F9-487B-EE96-D499-8DF054FC24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7/18/2024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91553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414400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182013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360397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84575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105752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250147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3606792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171192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255559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309002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667635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6267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188639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98435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3740994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230083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26</a:t>
            </a:fld>
            <a:endParaRPr lang="en-US" dirty="0"/>
          </a:p>
        </p:txBody>
      </p:sp>
    </p:spTree>
    <p:extLst>
      <p:ext uri="{BB962C8B-B14F-4D97-AF65-F5344CB8AC3E}">
        <p14:creationId xmlns:p14="http://schemas.microsoft.com/office/powerpoint/2010/main" val="166855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27</a:t>
            </a:fld>
            <a:endParaRPr lang="en-US" dirty="0"/>
          </a:p>
        </p:txBody>
      </p:sp>
    </p:spTree>
    <p:extLst>
      <p:ext uri="{BB962C8B-B14F-4D97-AF65-F5344CB8AC3E}">
        <p14:creationId xmlns:p14="http://schemas.microsoft.com/office/powerpoint/2010/main" val="375164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28</a:t>
            </a:fld>
            <a:endParaRPr lang="en-US" dirty="0"/>
          </a:p>
        </p:txBody>
      </p:sp>
    </p:spTree>
    <p:extLst>
      <p:ext uri="{BB962C8B-B14F-4D97-AF65-F5344CB8AC3E}">
        <p14:creationId xmlns:p14="http://schemas.microsoft.com/office/powerpoint/2010/main" val="753994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29</a:t>
            </a:fld>
            <a:endParaRPr lang="en-US" dirty="0"/>
          </a:p>
        </p:txBody>
      </p:sp>
    </p:spTree>
    <p:extLst>
      <p:ext uri="{BB962C8B-B14F-4D97-AF65-F5344CB8AC3E}">
        <p14:creationId xmlns:p14="http://schemas.microsoft.com/office/powerpoint/2010/main" val="2287946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30</a:t>
            </a:fld>
            <a:endParaRPr lang="en-US" dirty="0"/>
          </a:p>
        </p:txBody>
      </p:sp>
    </p:spTree>
    <p:extLst>
      <p:ext uri="{BB962C8B-B14F-4D97-AF65-F5344CB8AC3E}">
        <p14:creationId xmlns:p14="http://schemas.microsoft.com/office/powerpoint/2010/main" val="164261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1220554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31</a:t>
            </a:fld>
            <a:endParaRPr lang="en-US" dirty="0"/>
          </a:p>
        </p:txBody>
      </p:sp>
    </p:spTree>
    <p:extLst>
      <p:ext uri="{BB962C8B-B14F-4D97-AF65-F5344CB8AC3E}">
        <p14:creationId xmlns:p14="http://schemas.microsoft.com/office/powerpoint/2010/main" val="974224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32</a:t>
            </a:fld>
            <a:endParaRPr lang="en-US" dirty="0"/>
          </a:p>
        </p:txBody>
      </p:sp>
    </p:spTree>
    <p:extLst>
      <p:ext uri="{BB962C8B-B14F-4D97-AF65-F5344CB8AC3E}">
        <p14:creationId xmlns:p14="http://schemas.microsoft.com/office/powerpoint/2010/main" val="233393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33</a:t>
            </a:fld>
            <a:endParaRPr lang="en-US" dirty="0"/>
          </a:p>
        </p:txBody>
      </p:sp>
    </p:spTree>
    <p:extLst>
      <p:ext uri="{BB962C8B-B14F-4D97-AF65-F5344CB8AC3E}">
        <p14:creationId xmlns:p14="http://schemas.microsoft.com/office/powerpoint/2010/main" val="285550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34</a:t>
            </a:fld>
            <a:endParaRPr lang="en-US" dirty="0"/>
          </a:p>
        </p:txBody>
      </p:sp>
    </p:spTree>
    <p:extLst>
      <p:ext uri="{BB962C8B-B14F-4D97-AF65-F5344CB8AC3E}">
        <p14:creationId xmlns:p14="http://schemas.microsoft.com/office/powerpoint/2010/main" val="3500314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35</a:t>
            </a:fld>
            <a:endParaRPr lang="en-US" dirty="0"/>
          </a:p>
        </p:txBody>
      </p:sp>
    </p:spTree>
    <p:extLst>
      <p:ext uri="{BB962C8B-B14F-4D97-AF65-F5344CB8AC3E}">
        <p14:creationId xmlns:p14="http://schemas.microsoft.com/office/powerpoint/2010/main" val="1295940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36</a:t>
            </a:fld>
            <a:endParaRPr lang="en-US" dirty="0"/>
          </a:p>
        </p:txBody>
      </p:sp>
    </p:spTree>
    <p:extLst>
      <p:ext uri="{BB962C8B-B14F-4D97-AF65-F5344CB8AC3E}">
        <p14:creationId xmlns:p14="http://schemas.microsoft.com/office/powerpoint/2010/main" val="223041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37</a:t>
            </a:fld>
            <a:endParaRPr lang="en-US" dirty="0"/>
          </a:p>
        </p:txBody>
      </p:sp>
    </p:spTree>
    <p:extLst>
      <p:ext uri="{BB962C8B-B14F-4D97-AF65-F5344CB8AC3E}">
        <p14:creationId xmlns:p14="http://schemas.microsoft.com/office/powerpoint/2010/main" val="233500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38</a:t>
            </a:fld>
            <a:endParaRPr lang="en-US" dirty="0"/>
          </a:p>
        </p:txBody>
      </p:sp>
    </p:spTree>
    <p:extLst>
      <p:ext uri="{BB962C8B-B14F-4D97-AF65-F5344CB8AC3E}">
        <p14:creationId xmlns:p14="http://schemas.microsoft.com/office/powerpoint/2010/main" val="354360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39</a:t>
            </a:fld>
            <a:endParaRPr lang="en-US" dirty="0"/>
          </a:p>
        </p:txBody>
      </p:sp>
    </p:spTree>
    <p:extLst>
      <p:ext uri="{BB962C8B-B14F-4D97-AF65-F5344CB8AC3E}">
        <p14:creationId xmlns:p14="http://schemas.microsoft.com/office/powerpoint/2010/main" val="3344165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40</a:t>
            </a:fld>
            <a:endParaRPr lang="en-US" dirty="0"/>
          </a:p>
        </p:txBody>
      </p:sp>
    </p:spTree>
    <p:extLst>
      <p:ext uri="{BB962C8B-B14F-4D97-AF65-F5344CB8AC3E}">
        <p14:creationId xmlns:p14="http://schemas.microsoft.com/office/powerpoint/2010/main" val="192236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41</a:t>
            </a:fld>
            <a:endParaRPr lang="en-US" dirty="0"/>
          </a:p>
        </p:txBody>
      </p:sp>
    </p:spTree>
    <p:extLst>
      <p:ext uri="{BB962C8B-B14F-4D97-AF65-F5344CB8AC3E}">
        <p14:creationId xmlns:p14="http://schemas.microsoft.com/office/powerpoint/2010/main" val="3612988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42</a:t>
            </a:fld>
            <a:endParaRPr lang="en-US" dirty="0"/>
          </a:p>
        </p:txBody>
      </p:sp>
    </p:spTree>
    <p:extLst>
      <p:ext uri="{BB962C8B-B14F-4D97-AF65-F5344CB8AC3E}">
        <p14:creationId xmlns:p14="http://schemas.microsoft.com/office/powerpoint/2010/main" val="93232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43</a:t>
            </a:fld>
            <a:endParaRPr lang="en-US" dirty="0"/>
          </a:p>
        </p:txBody>
      </p:sp>
    </p:spTree>
    <p:extLst>
      <p:ext uri="{BB962C8B-B14F-4D97-AF65-F5344CB8AC3E}">
        <p14:creationId xmlns:p14="http://schemas.microsoft.com/office/powerpoint/2010/main" val="3814418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44</a:t>
            </a:fld>
            <a:endParaRPr lang="en-US" dirty="0"/>
          </a:p>
        </p:txBody>
      </p:sp>
    </p:spTree>
    <p:extLst>
      <p:ext uri="{BB962C8B-B14F-4D97-AF65-F5344CB8AC3E}">
        <p14:creationId xmlns:p14="http://schemas.microsoft.com/office/powerpoint/2010/main" val="1939683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45</a:t>
            </a:fld>
            <a:endParaRPr lang="en-US" dirty="0"/>
          </a:p>
        </p:txBody>
      </p:sp>
    </p:spTree>
    <p:extLst>
      <p:ext uri="{BB962C8B-B14F-4D97-AF65-F5344CB8AC3E}">
        <p14:creationId xmlns:p14="http://schemas.microsoft.com/office/powerpoint/2010/main" val="633611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46</a:t>
            </a:fld>
            <a:endParaRPr lang="en-US" dirty="0"/>
          </a:p>
        </p:txBody>
      </p:sp>
    </p:spTree>
    <p:extLst>
      <p:ext uri="{BB962C8B-B14F-4D97-AF65-F5344CB8AC3E}">
        <p14:creationId xmlns:p14="http://schemas.microsoft.com/office/powerpoint/2010/main" val="2243365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47</a:t>
            </a:fld>
            <a:endParaRPr lang="en-US" dirty="0"/>
          </a:p>
        </p:txBody>
      </p:sp>
    </p:spTree>
    <p:extLst>
      <p:ext uri="{BB962C8B-B14F-4D97-AF65-F5344CB8AC3E}">
        <p14:creationId xmlns:p14="http://schemas.microsoft.com/office/powerpoint/2010/main" val="496333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48</a:t>
            </a:fld>
            <a:endParaRPr lang="en-US" dirty="0"/>
          </a:p>
        </p:txBody>
      </p:sp>
    </p:spTree>
    <p:extLst>
      <p:ext uri="{BB962C8B-B14F-4D97-AF65-F5344CB8AC3E}">
        <p14:creationId xmlns:p14="http://schemas.microsoft.com/office/powerpoint/2010/main" val="1752011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49</a:t>
            </a:fld>
            <a:endParaRPr lang="en-US" dirty="0"/>
          </a:p>
        </p:txBody>
      </p:sp>
    </p:spTree>
    <p:extLst>
      <p:ext uri="{BB962C8B-B14F-4D97-AF65-F5344CB8AC3E}">
        <p14:creationId xmlns:p14="http://schemas.microsoft.com/office/powerpoint/2010/main" val="2178567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50</a:t>
            </a:fld>
            <a:endParaRPr lang="en-US" dirty="0"/>
          </a:p>
        </p:txBody>
      </p:sp>
    </p:spTree>
    <p:extLst>
      <p:ext uri="{BB962C8B-B14F-4D97-AF65-F5344CB8AC3E}">
        <p14:creationId xmlns:p14="http://schemas.microsoft.com/office/powerpoint/2010/main" val="314434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51</a:t>
            </a:fld>
            <a:endParaRPr lang="en-US" dirty="0"/>
          </a:p>
        </p:txBody>
      </p:sp>
    </p:spTree>
    <p:extLst>
      <p:ext uri="{BB962C8B-B14F-4D97-AF65-F5344CB8AC3E}">
        <p14:creationId xmlns:p14="http://schemas.microsoft.com/office/powerpoint/2010/main" val="569689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52</a:t>
            </a:fld>
            <a:endParaRPr lang="en-US" dirty="0"/>
          </a:p>
        </p:txBody>
      </p:sp>
    </p:spTree>
    <p:extLst>
      <p:ext uri="{BB962C8B-B14F-4D97-AF65-F5344CB8AC3E}">
        <p14:creationId xmlns:p14="http://schemas.microsoft.com/office/powerpoint/2010/main" val="4013237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53</a:t>
            </a:fld>
            <a:endParaRPr lang="en-US" dirty="0"/>
          </a:p>
        </p:txBody>
      </p:sp>
    </p:spTree>
    <p:extLst>
      <p:ext uri="{BB962C8B-B14F-4D97-AF65-F5344CB8AC3E}">
        <p14:creationId xmlns:p14="http://schemas.microsoft.com/office/powerpoint/2010/main" val="3901456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54</a:t>
            </a:fld>
            <a:endParaRPr lang="en-US" dirty="0"/>
          </a:p>
        </p:txBody>
      </p:sp>
    </p:spTree>
    <p:extLst>
      <p:ext uri="{BB962C8B-B14F-4D97-AF65-F5344CB8AC3E}">
        <p14:creationId xmlns:p14="http://schemas.microsoft.com/office/powerpoint/2010/main" val="159222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327579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40846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78315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7/18/2024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7/18/2024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4.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7.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play.google.com/store/apps/details?id=com.ebest.warehouseap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4.JPEG"/><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9832"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422458" y="5151330"/>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CONNECTED COOLER SERVICE</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Jul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2024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828C2207-F3EE-E14B-CA3F-58B71F40351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ASSOCIATE SMART DEVICE</a:t>
            </a:r>
          </a:p>
        </p:txBody>
      </p:sp>
      <p:sp>
        <p:nvSpPr>
          <p:cNvPr id="4" name="TextBox 3">
            <a:extLst>
              <a:ext uri="{FF2B5EF4-FFF2-40B4-BE49-F238E27FC236}">
                <a16:creationId xmlns:a16="http://schemas.microsoft.com/office/drawing/2014/main" id="{A08B513D-5C86-6E53-DF6F-1B613DF867D8}"/>
              </a:ext>
            </a:extLst>
          </p:cNvPr>
          <p:cNvSpPr txBox="1"/>
          <p:nvPr/>
        </p:nvSpPr>
        <p:spPr>
          <a:xfrm>
            <a:off x="8867465" y="1514136"/>
            <a:ext cx="2908646" cy="40934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200" b="0" dirty="0"/>
              <a:t>After successful login selects the ASSOCIATE SMART DEVICE TO COOLER option for associating a smart device with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Please choose one of the two options and tap on NEXT (see the second screenshot). </a:t>
            </a:r>
          </a:p>
          <a:p>
            <a:pPr algn="just">
              <a:lnSpc>
                <a:spcPct val="100000"/>
              </a:lnSpc>
            </a:pPr>
            <a:r>
              <a:rPr lang="en-US" sz="1200" dirty="0">
                <a:solidFill>
                  <a:srgbClr val="FFC000"/>
                </a:solidFill>
              </a:rPr>
              <a:t>Note – Sollatek Devices associated with the warehouse will automatically be put into deep sleep mode after the association is completed. </a:t>
            </a:r>
          </a:p>
          <a:p>
            <a:pPr marL="285750" indent="-285750" algn="just">
              <a:lnSpc>
                <a:spcPct val="100000"/>
              </a:lnSpc>
              <a:buFont typeface="Wingdings" panose="05000000000000000000" pitchFamily="2" charset="2"/>
              <a:buChar char="ü"/>
            </a:pPr>
            <a:endParaRPr lang="en-US" b="0" dirty="0"/>
          </a:p>
          <a:p>
            <a:pPr marL="285750" indent="-285750" algn="just">
              <a:lnSpc>
                <a:spcPct val="100000"/>
              </a:lnSpc>
              <a:buFont typeface="Wingdings" panose="05000000000000000000" pitchFamily="2" charset="2"/>
              <a:buChar char="§"/>
            </a:pPr>
            <a:r>
              <a:rPr lang="en-US" b="0" dirty="0"/>
              <a:t>After choosing one of the two options the following screen will appear. If a SmartTag is associated, please choose SMART TAG and click on START. </a:t>
            </a:r>
          </a:p>
          <a:p>
            <a:pPr algn="just">
              <a:lnSpc>
                <a:spcPct val="100000"/>
              </a:lnSpc>
            </a:pPr>
            <a:r>
              <a:rPr lang="en-US" sz="1200" dirty="0">
                <a:solidFill>
                  <a:srgbClr val="FFC000"/>
                </a:solidFill>
              </a:rPr>
              <a:t>Note: Select Device Type as Per Smart Device Type Which needs to be associated.</a:t>
            </a:r>
          </a:p>
        </p:txBody>
      </p:sp>
      <p:grpSp>
        <p:nvGrpSpPr>
          <p:cNvPr id="9" name="Group 8">
            <a:extLst>
              <a:ext uri="{FF2B5EF4-FFF2-40B4-BE49-F238E27FC236}">
                <a16:creationId xmlns:a16="http://schemas.microsoft.com/office/drawing/2014/main" id="{E7910A56-2E59-0DF5-EA13-77B53B405130}"/>
              </a:ext>
            </a:extLst>
          </p:cNvPr>
          <p:cNvGrpSpPr/>
          <p:nvPr/>
        </p:nvGrpSpPr>
        <p:grpSpPr>
          <a:xfrm>
            <a:off x="442233" y="931696"/>
            <a:ext cx="2282698" cy="4947053"/>
            <a:chOff x="442233" y="931696"/>
            <a:chExt cx="2282698" cy="4947053"/>
          </a:xfrm>
        </p:grpSpPr>
        <p:pic>
          <p:nvPicPr>
            <p:cNvPr id="5" name="Picture 4">
              <a:extLst>
                <a:ext uri="{FF2B5EF4-FFF2-40B4-BE49-F238E27FC236}">
                  <a16:creationId xmlns:a16="http://schemas.microsoft.com/office/drawing/2014/main" id="{7F549E3A-B808-D1A9-8CF5-9728A116DC69}"/>
                </a:ext>
              </a:extLst>
            </p:cNvPr>
            <p:cNvPicPr>
              <a:picLocks noChangeAspect="1"/>
            </p:cNvPicPr>
            <p:nvPr/>
          </p:nvPicPr>
          <p:blipFill>
            <a:blip r:embed="rId4"/>
            <a:srcRect/>
            <a:stretch/>
          </p:blipFill>
          <p:spPr>
            <a:xfrm>
              <a:off x="442233" y="931696"/>
              <a:ext cx="2282698" cy="4947053"/>
            </a:xfrm>
            <a:prstGeom prst="rect">
              <a:avLst/>
            </a:prstGeom>
            <a:ln w="28575">
              <a:solidFill>
                <a:schemeClr val="tx1"/>
              </a:solidFill>
            </a:ln>
          </p:spPr>
        </p:pic>
        <p:sp>
          <p:nvSpPr>
            <p:cNvPr id="8" name="Rectangle 7">
              <a:extLst>
                <a:ext uri="{FF2B5EF4-FFF2-40B4-BE49-F238E27FC236}">
                  <a16:creationId xmlns:a16="http://schemas.microsoft.com/office/drawing/2014/main" id="{B8B1B3DA-4559-71D3-31FB-3AC3C8D46686}"/>
                </a:ext>
              </a:extLst>
            </p:cNvPr>
            <p:cNvSpPr/>
            <p:nvPr/>
          </p:nvSpPr>
          <p:spPr>
            <a:xfrm>
              <a:off x="534572" y="2593259"/>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grpSp>
        <p:nvGrpSpPr>
          <p:cNvPr id="12" name="Group 11">
            <a:extLst>
              <a:ext uri="{FF2B5EF4-FFF2-40B4-BE49-F238E27FC236}">
                <a16:creationId xmlns:a16="http://schemas.microsoft.com/office/drawing/2014/main" id="{88A72260-5C50-2E74-99D1-46315A8748D4}"/>
              </a:ext>
            </a:extLst>
          </p:cNvPr>
          <p:cNvGrpSpPr/>
          <p:nvPr/>
        </p:nvGrpSpPr>
        <p:grpSpPr>
          <a:xfrm>
            <a:off x="3261455" y="844273"/>
            <a:ext cx="2338182" cy="5067300"/>
            <a:chOff x="3261455" y="844273"/>
            <a:chExt cx="2338182" cy="5067300"/>
          </a:xfrm>
        </p:grpSpPr>
        <p:pic>
          <p:nvPicPr>
            <p:cNvPr id="6" name="Picture 5">
              <a:extLst>
                <a:ext uri="{FF2B5EF4-FFF2-40B4-BE49-F238E27FC236}">
                  <a16:creationId xmlns:a16="http://schemas.microsoft.com/office/drawing/2014/main" id="{3ABDEECA-6E78-5E1F-9003-76426712D434}"/>
                </a:ext>
              </a:extLst>
            </p:cNvPr>
            <p:cNvPicPr>
              <a:picLocks noChangeAspect="1"/>
            </p:cNvPicPr>
            <p:nvPr/>
          </p:nvPicPr>
          <p:blipFill>
            <a:blip r:embed="rId5"/>
            <a:srcRect/>
            <a:stretch/>
          </p:blipFill>
          <p:spPr>
            <a:xfrm>
              <a:off x="3261455" y="844273"/>
              <a:ext cx="2338182" cy="5067300"/>
            </a:xfrm>
            <a:prstGeom prst="rect">
              <a:avLst/>
            </a:prstGeom>
            <a:ln w="19050">
              <a:solidFill>
                <a:schemeClr val="tx1"/>
              </a:solidFill>
            </a:ln>
          </p:spPr>
        </p:pic>
        <p:sp>
          <p:nvSpPr>
            <p:cNvPr id="10" name="Rectangle 9">
              <a:extLst>
                <a:ext uri="{FF2B5EF4-FFF2-40B4-BE49-F238E27FC236}">
                  <a16:creationId xmlns:a16="http://schemas.microsoft.com/office/drawing/2014/main" id="{E8FDE915-A7E6-9011-2C27-05636AA2983C}"/>
                </a:ext>
              </a:extLst>
            </p:cNvPr>
            <p:cNvSpPr/>
            <p:nvPr/>
          </p:nvSpPr>
          <p:spPr>
            <a:xfrm>
              <a:off x="3286427" y="1799303"/>
              <a:ext cx="2313210" cy="37362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grpSp>
        <p:nvGrpSpPr>
          <p:cNvPr id="14" name="Group 13">
            <a:extLst>
              <a:ext uri="{FF2B5EF4-FFF2-40B4-BE49-F238E27FC236}">
                <a16:creationId xmlns:a16="http://schemas.microsoft.com/office/drawing/2014/main" id="{9A51C9E5-3181-A84B-7218-53B88F26DC71}"/>
              </a:ext>
            </a:extLst>
          </p:cNvPr>
          <p:cNvGrpSpPr/>
          <p:nvPr/>
        </p:nvGrpSpPr>
        <p:grpSpPr>
          <a:xfrm>
            <a:off x="6072745" y="881700"/>
            <a:ext cx="2350779" cy="5094600"/>
            <a:chOff x="6072745" y="881700"/>
            <a:chExt cx="2350779" cy="5094600"/>
          </a:xfrm>
        </p:grpSpPr>
        <p:pic>
          <p:nvPicPr>
            <p:cNvPr id="7" name="Picture 6">
              <a:extLst>
                <a:ext uri="{FF2B5EF4-FFF2-40B4-BE49-F238E27FC236}">
                  <a16:creationId xmlns:a16="http://schemas.microsoft.com/office/drawing/2014/main" id="{623E8AAF-1D4A-730A-F73C-5C7D8C8E6647}"/>
                </a:ext>
              </a:extLst>
            </p:cNvPr>
            <p:cNvPicPr>
              <a:picLocks noChangeAspect="1"/>
            </p:cNvPicPr>
            <p:nvPr/>
          </p:nvPicPr>
          <p:blipFill>
            <a:blip r:embed="rId6"/>
            <a:srcRect/>
            <a:stretch/>
          </p:blipFill>
          <p:spPr>
            <a:xfrm>
              <a:off x="6072745" y="881700"/>
              <a:ext cx="2350779" cy="5094600"/>
            </a:xfrm>
            <a:prstGeom prst="rect">
              <a:avLst/>
            </a:prstGeom>
            <a:ln w="19050">
              <a:solidFill>
                <a:schemeClr val="tx1"/>
              </a:solidFill>
            </a:ln>
          </p:spPr>
        </p:pic>
        <p:sp>
          <p:nvSpPr>
            <p:cNvPr id="13" name="Rectangle 12">
              <a:extLst>
                <a:ext uri="{FF2B5EF4-FFF2-40B4-BE49-F238E27FC236}">
                  <a16:creationId xmlns:a16="http://schemas.microsoft.com/office/drawing/2014/main" id="{F2008834-44A0-2517-4BB1-7AA8DBD05DED}"/>
                </a:ext>
              </a:extLst>
            </p:cNvPr>
            <p:cNvSpPr/>
            <p:nvPr/>
          </p:nvSpPr>
          <p:spPr>
            <a:xfrm>
              <a:off x="6091529" y="1715729"/>
              <a:ext cx="2313210" cy="30971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94964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86D05113-74C0-95EB-A8B2-4F8DA6342B6D}"/>
              </a:ext>
            </a:extLst>
          </p:cNvPr>
          <p:cNvSpPr txBox="1"/>
          <p:nvPr/>
        </p:nvSpPr>
        <p:spPr>
          <a:xfrm>
            <a:off x="4930420" y="812017"/>
            <a:ext cx="5662372" cy="925125"/>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600" dirty="0"/>
              <a:t>Scan the barcode of the cooler - Select which identification method you will use for the association and then click on the </a:t>
            </a:r>
            <a:r>
              <a:rPr lang="en-US" sz="1600" dirty="0"/>
              <a:t>“</a:t>
            </a:r>
            <a:r>
              <a:rPr lang="en-IN" sz="1600" dirty="0"/>
              <a:t>SCAN </a:t>
            </a:r>
            <a:r>
              <a:rPr lang="bg-BG" sz="1600" dirty="0"/>
              <a:t>barcode</a:t>
            </a:r>
            <a:r>
              <a:rPr lang="en-US" sz="1600" dirty="0"/>
              <a:t>”</a:t>
            </a:r>
            <a:r>
              <a:rPr lang="bg-BG" sz="1600" dirty="0"/>
              <a:t> icon or </a:t>
            </a:r>
            <a:r>
              <a:rPr lang="en-US" sz="1600" dirty="0"/>
              <a:t>“</a:t>
            </a:r>
            <a:r>
              <a:rPr lang="bg-BG" sz="1600" dirty="0"/>
              <a:t>enter </a:t>
            </a:r>
            <a:r>
              <a:rPr lang="en-US" sz="1600" dirty="0"/>
              <a:t>BARCODE</a:t>
            </a:r>
            <a:r>
              <a:rPr lang="bg-BG" sz="1600" dirty="0"/>
              <a:t> manually</a:t>
            </a:r>
            <a:r>
              <a:rPr lang="en-US" sz="1600" dirty="0"/>
              <a:t>”</a:t>
            </a:r>
            <a:r>
              <a:rPr lang="bg-BG" sz="1600" dirty="0"/>
              <a:t>. </a:t>
            </a:r>
            <a:endParaRPr lang="en-IN" sz="1600" dirty="0"/>
          </a:p>
        </p:txBody>
      </p:sp>
      <p:pic>
        <p:nvPicPr>
          <p:cNvPr id="4" name="Picture 3">
            <a:extLst>
              <a:ext uri="{FF2B5EF4-FFF2-40B4-BE49-F238E27FC236}">
                <a16:creationId xmlns:a16="http://schemas.microsoft.com/office/drawing/2014/main" id="{A3DAE9C5-A988-02B1-EA1E-0AFC575CF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30420" y="2376416"/>
            <a:ext cx="5662372" cy="3107316"/>
          </a:xfrm>
          <a:prstGeom prst="rect">
            <a:avLst/>
          </a:prstGeom>
          <a:ln w="19050">
            <a:solidFill>
              <a:srgbClr val="002060"/>
            </a:solidFill>
          </a:ln>
        </p:spPr>
      </p:pic>
      <p:pic>
        <p:nvPicPr>
          <p:cNvPr id="5" name="Picture 4">
            <a:extLst>
              <a:ext uri="{FF2B5EF4-FFF2-40B4-BE49-F238E27FC236}">
                <a16:creationId xmlns:a16="http://schemas.microsoft.com/office/drawing/2014/main" id="{BB4D3A74-2E72-3023-CB47-87070440C3F1}"/>
              </a:ext>
            </a:extLst>
          </p:cNvPr>
          <p:cNvPicPr>
            <a:picLocks noChangeAspect="1"/>
          </p:cNvPicPr>
          <p:nvPr/>
        </p:nvPicPr>
        <p:blipFill>
          <a:blip r:embed="rId5"/>
          <a:srcRect/>
          <a:stretch/>
        </p:blipFill>
        <p:spPr>
          <a:xfrm>
            <a:off x="910903" y="417719"/>
            <a:ext cx="2480694" cy="5376151"/>
          </a:xfrm>
          <a:prstGeom prst="rect">
            <a:avLst/>
          </a:prstGeom>
          <a:ln w="19050">
            <a:solidFill>
              <a:schemeClr val="tx1"/>
            </a:solidFill>
          </a:ln>
        </p:spPr>
      </p:pic>
    </p:spTree>
    <p:extLst>
      <p:ext uri="{BB962C8B-B14F-4D97-AF65-F5344CB8AC3E}">
        <p14:creationId xmlns:p14="http://schemas.microsoft.com/office/powerpoint/2010/main" val="57146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FB964D4D-4F83-CBB0-8C77-3C04F187E3E9}"/>
              </a:ext>
            </a:extLst>
          </p:cNvPr>
          <p:cNvSpPr txBox="1"/>
          <p:nvPr/>
        </p:nvSpPr>
        <p:spPr>
          <a:xfrm>
            <a:off x="5046128" y="609244"/>
            <a:ext cx="5662372" cy="1316579"/>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400" dirty="0"/>
              <a:t>After </a:t>
            </a:r>
            <a:r>
              <a:rPr lang="en-IN" sz="1400" dirty="0"/>
              <a:t>opening </a:t>
            </a:r>
            <a:r>
              <a:rPr lang="bg-BG" sz="1400" dirty="0"/>
              <a:t>and closing the door of the cooler to wake up the SmartTag</a:t>
            </a:r>
            <a:r>
              <a:rPr lang="en-US" sz="1400" dirty="0"/>
              <a:t>, </a:t>
            </a:r>
            <a:r>
              <a:rPr lang="bg-BG" sz="1400" dirty="0"/>
              <a:t>tap again on SCAN BARCODE and scan the barcode of the SmartTag. SmartTag Serial Number could be also entered manually by taping back and taping on ENTER MANUALLY BARCODE. On this screen, the Cooler Serial Number which was scanned in the previous step could be seen.</a:t>
            </a:r>
            <a:endParaRPr lang="en-IN" sz="1400" dirty="0"/>
          </a:p>
        </p:txBody>
      </p:sp>
      <p:pic>
        <p:nvPicPr>
          <p:cNvPr id="4" name="Picture 3">
            <a:extLst>
              <a:ext uri="{FF2B5EF4-FFF2-40B4-BE49-F238E27FC236}">
                <a16:creationId xmlns:a16="http://schemas.microsoft.com/office/drawing/2014/main" id="{48C38683-B1E0-976A-A877-585B43F1BF22}"/>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5046128" y="2636374"/>
            <a:ext cx="5662372" cy="3012870"/>
          </a:xfrm>
          <a:prstGeom prst="rect">
            <a:avLst/>
          </a:prstGeom>
          <a:noFill/>
          <a:ln>
            <a:noFill/>
          </a:ln>
        </p:spPr>
      </p:pic>
      <p:pic>
        <p:nvPicPr>
          <p:cNvPr id="5" name="Picture 4">
            <a:extLst>
              <a:ext uri="{FF2B5EF4-FFF2-40B4-BE49-F238E27FC236}">
                <a16:creationId xmlns:a16="http://schemas.microsoft.com/office/drawing/2014/main" id="{4C474BC8-C148-71E1-4A22-8A4A109EEB71}"/>
              </a:ext>
            </a:extLst>
          </p:cNvPr>
          <p:cNvPicPr>
            <a:picLocks noChangeAspect="1"/>
          </p:cNvPicPr>
          <p:nvPr/>
        </p:nvPicPr>
        <p:blipFill>
          <a:blip r:embed="rId5"/>
          <a:srcRect/>
          <a:stretch/>
        </p:blipFill>
        <p:spPr>
          <a:xfrm>
            <a:off x="1318156" y="609244"/>
            <a:ext cx="2334030" cy="5058300"/>
          </a:xfrm>
          <a:prstGeom prst="rect">
            <a:avLst/>
          </a:prstGeom>
          <a:ln w="19050">
            <a:solidFill>
              <a:srgbClr val="002060"/>
            </a:solidFill>
          </a:ln>
        </p:spPr>
      </p:pic>
    </p:spTree>
    <p:extLst>
      <p:ext uri="{BB962C8B-B14F-4D97-AF65-F5344CB8AC3E}">
        <p14:creationId xmlns:p14="http://schemas.microsoft.com/office/powerpoint/2010/main" val="207940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09A8EC02-D11B-D052-1961-299A2F2C7275}"/>
              </a:ext>
            </a:extLst>
          </p:cNvPr>
          <p:cNvSpPr txBox="1"/>
          <p:nvPr/>
        </p:nvSpPr>
        <p:spPr>
          <a:xfrm>
            <a:off x="8646951" y="901676"/>
            <a:ext cx="3094395" cy="4751942"/>
          </a:xfrm>
          <a:prstGeom prst="rect">
            <a:avLst/>
          </a:prstGeom>
          <a:solidFill>
            <a:srgbClr val="002060"/>
          </a:solidFill>
        </p:spPr>
        <p:txBody>
          <a:bodyPr wrap="square">
            <a:spAutoFit/>
          </a:bodyPr>
          <a:lstStyle/>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After the SmartTag Serial Number is successfully scanned the following screen will be shown. It will initialize the association process and respectively show a success message.</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If the latest Firmware Version of the Smart device is available, then DFU will happen first and then the association process will initialize. The Cooler Serial Number and SmartTag Serial Number can be seen on the screen. </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bg-BG" sz="1200" b="1" dirty="0">
                <a:solidFill>
                  <a:schemeClr val="bg1"/>
                </a:solidFill>
                <a:effectLst/>
                <a:latin typeface="+mj-lt"/>
                <a:ea typeface="Trebuchet MS" panose="020B0603020202020204" pitchFamily="34" charset="0"/>
                <a:cs typeface="Trebuchet MS" panose="020B0603020202020204" pitchFamily="34" charset="0"/>
              </a:rPr>
              <a:t>If Scanning Timer </a:t>
            </a:r>
            <a:r>
              <a:rPr lang="bg-BG" sz="1200" dirty="0">
                <a:solidFill>
                  <a:schemeClr val="bg1"/>
                </a:solidFill>
                <a:latin typeface="Calibri (Body)"/>
              </a:rPr>
              <a:t>reaches</a:t>
            </a:r>
            <a:r>
              <a:rPr lang="bg-BG" sz="1200" b="1" dirty="0">
                <a:solidFill>
                  <a:schemeClr val="bg1"/>
                </a:solidFill>
                <a:effectLst/>
                <a:latin typeface="+mj-lt"/>
                <a:ea typeface="Trebuchet MS" panose="020B0603020202020204" pitchFamily="34" charset="0"/>
                <a:cs typeface="Trebuchet MS" panose="020B0603020202020204" pitchFamily="34" charset="0"/>
              </a:rPr>
              <a:t> 30 seconds open and </a:t>
            </a:r>
            <a:r>
              <a:rPr lang="en-US" sz="1200" b="1" dirty="0">
                <a:solidFill>
                  <a:schemeClr val="bg1"/>
                </a:solidFill>
                <a:effectLst/>
                <a:latin typeface="+mj-lt"/>
                <a:ea typeface="Trebuchet MS" panose="020B0603020202020204" pitchFamily="34" charset="0"/>
                <a:cs typeface="Trebuchet MS" panose="020B0603020202020204" pitchFamily="34" charset="0"/>
              </a:rPr>
              <a:t>closes</a:t>
            </a:r>
            <a:r>
              <a:rPr lang="bg-BG" sz="1200" b="1" dirty="0">
                <a:solidFill>
                  <a:schemeClr val="bg1"/>
                </a:solidFill>
                <a:effectLst/>
                <a:latin typeface="+mj-lt"/>
                <a:ea typeface="Trebuchet MS" panose="020B0603020202020204" pitchFamily="34" charset="0"/>
                <a:cs typeface="Trebuchet MS" panose="020B0603020202020204" pitchFamily="34" charset="0"/>
              </a:rPr>
              <a:t> the door again</a:t>
            </a:r>
            <a:r>
              <a:rPr lang="en-US" sz="1200" b="1" dirty="0">
                <a:solidFill>
                  <a:schemeClr val="bg1"/>
                </a:solidFill>
                <a:effectLst/>
                <a:latin typeface="+mj-lt"/>
                <a:ea typeface="Trebuchet MS" panose="020B0603020202020204" pitchFamily="34" charset="0"/>
                <a:cs typeface="Trebuchet MS" panose="020B0603020202020204" pitchFamily="34" charset="0"/>
              </a:rPr>
              <a:t>. I</a:t>
            </a:r>
            <a:r>
              <a:rPr lang="bg-BG" sz="1200" b="1" dirty="0">
                <a:solidFill>
                  <a:schemeClr val="bg1"/>
                </a:solidFill>
                <a:effectLst/>
                <a:latin typeface="+mj-lt"/>
                <a:ea typeface="Trebuchet MS" panose="020B0603020202020204" pitchFamily="34" charset="0"/>
                <a:cs typeface="Trebuchet MS" panose="020B0603020202020204" pitchFamily="34" charset="0"/>
              </a:rPr>
              <a:t>f this doesn’t help check if the SmartTag and the Magnet are installed correctly. </a:t>
            </a: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latin typeface="+mj-lt"/>
                <a:ea typeface="Trebuchet MS" panose="020B0603020202020204" pitchFamily="34" charset="0"/>
                <a:cs typeface="Trebuchet MS" panose="020B0603020202020204" pitchFamily="34" charset="0"/>
              </a:rPr>
              <a:t>After a successful association of a cooler with a smart device and the successful upload of that association to the cloud, an OK message is shown.</a:t>
            </a:r>
            <a:endParaRPr lang="en-IN" sz="1200" dirty="0">
              <a:solidFill>
                <a:schemeClr val="bg1"/>
              </a:solidFill>
              <a:effectLst/>
              <a:latin typeface="+mj-lt"/>
              <a:ea typeface="Trebuchet MS" panose="020B0603020202020204" pitchFamily="34" charset="0"/>
              <a:cs typeface="Trebuchet MS" panose="020B0603020202020204" pitchFamily="34" charset="0"/>
            </a:endParaRPr>
          </a:p>
        </p:txBody>
      </p:sp>
      <p:pic>
        <p:nvPicPr>
          <p:cNvPr id="4" name="Picture 3">
            <a:extLst>
              <a:ext uri="{FF2B5EF4-FFF2-40B4-BE49-F238E27FC236}">
                <a16:creationId xmlns:a16="http://schemas.microsoft.com/office/drawing/2014/main" id="{12F54107-6D51-2223-A9D7-16596E950E50}"/>
              </a:ext>
            </a:extLst>
          </p:cNvPr>
          <p:cNvPicPr>
            <a:picLocks noChangeAspect="1"/>
          </p:cNvPicPr>
          <p:nvPr/>
        </p:nvPicPr>
        <p:blipFill>
          <a:blip r:embed="rId4"/>
          <a:srcRect/>
          <a:stretch/>
        </p:blipFill>
        <p:spPr>
          <a:xfrm>
            <a:off x="5921182" y="767817"/>
            <a:ext cx="2320891" cy="5029827"/>
          </a:xfrm>
          <a:prstGeom prst="rect">
            <a:avLst/>
          </a:prstGeom>
          <a:ln w="19050">
            <a:solidFill>
              <a:schemeClr val="tx1"/>
            </a:solidFill>
          </a:ln>
        </p:spPr>
      </p:pic>
      <p:pic>
        <p:nvPicPr>
          <p:cNvPr id="5" name="Picture 4">
            <a:extLst>
              <a:ext uri="{FF2B5EF4-FFF2-40B4-BE49-F238E27FC236}">
                <a16:creationId xmlns:a16="http://schemas.microsoft.com/office/drawing/2014/main" id="{1FFAF538-64A9-F796-1E4E-C18C11F3D584}"/>
              </a:ext>
            </a:extLst>
          </p:cNvPr>
          <p:cNvPicPr>
            <a:picLocks noChangeAspect="1"/>
          </p:cNvPicPr>
          <p:nvPr/>
        </p:nvPicPr>
        <p:blipFill>
          <a:blip r:embed="rId5"/>
          <a:srcRect/>
          <a:stretch/>
        </p:blipFill>
        <p:spPr>
          <a:xfrm>
            <a:off x="3089550" y="757647"/>
            <a:ext cx="2316198" cy="5019656"/>
          </a:xfrm>
          <a:prstGeom prst="rect">
            <a:avLst/>
          </a:prstGeom>
          <a:ln w="19050">
            <a:solidFill>
              <a:schemeClr val="tx1"/>
            </a:solidFill>
          </a:ln>
        </p:spPr>
      </p:pic>
      <p:pic>
        <p:nvPicPr>
          <p:cNvPr id="6" name="Picture 5">
            <a:extLst>
              <a:ext uri="{FF2B5EF4-FFF2-40B4-BE49-F238E27FC236}">
                <a16:creationId xmlns:a16="http://schemas.microsoft.com/office/drawing/2014/main" id="{886D3FD1-F34D-63CB-0AC3-BA0835DAEDD2}"/>
              </a:ext>
            </a:extLst>
          </p:cNvPr>
          <p:cNvPicPr>
            <a:picLocks noChangeAspect="1"/>
          </p:cNvPicPr>
          <p:nvPr/>
        </p:nvPicPr>
        <p:blipFill>
          <a:blip r:embed="rId6"/>
          <a:srcRect/>
          <a:stretch/>
        </p:blipFill>
        <p:spPr>
          <a:xfrm>
            <a:off x="319291" y="757647"/>
            <a:ext cx="2325585" cy="5039999"/>
          </a:xfrm>
          <a:prstGeom prst="rect">
            <a:avLst/>
          </a:prstGeom>
          <a:ln w="19050">
            <a:solidFill>
              <a:schemeClr val="tx1"/>
            </a:solidFill>
          </a:ln>
        </p:spPr>
      </p:pic>
    </p:spTree>
    <p:extLst>
      <p:ext uri="{BB962C8B-B14F-4D97-AF65-F5344CB8AC3E}">
        <p14:creationId xmlns:p14="http://schemas.microsoft.com/office/powerpoint/2010/main" val="330329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B756F4D-97AA-2206-CDEE-09D8DEBCC02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UPLOAD ASSOCIATION DATA </a:t>
            </a:r>
          </a:p>
        </p:txBody>
      </p:sp>
      <p:sp>
        <p:nvSpPr>
          <p:cNvPr id="4" name="TextBox 3">
            <a:extLst>
              <a:ext uri="{FF2B5EF4-FFF2-40B4-BE49-F238E27FC236}">
                <a16:creationId xmlns:a16="http://schemas.microsoft.com/office/drawing/2014/main" id="{2CFC0FC9-3162-0FE6-C1A9-A908E7E143E1}"/>
              </a:ext>
            </a:extLst>
          </p:cNvPr>
          <p:cNvSpPr txBox="1"/>
          <p:nvPr/>
        </p:nvSpPr>
        <p:spPr>
          <a:xfrm>
            <a:off x="7532185" y="2120949"/>
            <a:ext cx="3947079" cy="2616101"/>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UPLOAD ASSOCIATION DATA </a:t>
            </a:r>
          </a:p>
          <a:p>
            <a:pPr>
              <a:lnSpc>
                <a:spcPct val="100000"/>
              </a:lnSpc>
            </a:pPr>
            <a:endParaRPr lang="en-US" sz="1800" b="0" dirty="0"/>
          </a:p>
          <a:p>
            <a:pPr algn="just">
              <a:lnSpc>
                <a:spcPct val="100000"/>
              </a:lnSpc>
            </a:pPr>
            <a:r>
              <a:rPr lang="en-US" sz="1600" b="0" dirty="0"/>
              <a:t>To check if all the associated data is uploaded, tap on the hamburger menu in the upper right corner and then tap on Upload Association Data. Once data is uploaded a prompt saying all Association data uploaded was successful will appear. If there is no data for upload a prompt saying that will be shown.</a:t>
            </a:r>
          </a:p>
        </p:txBody>
      </p:sp>
      <p:pic>
        <p:nvPicPr>
          <p:cNvPr id="6" name="Picture 5">
            <a:extLst>
              <a:ext uri="{FF2B5EF4-FFF2-40B4-BE49-F238E27FC236}">
                <a16:creationId xmlns:a16="http://schemas.microsoft.com/office/drawing/2014/main" id="{E752D910-6F7A-41B5-0341-135743A067F4}"/>
              </a:ext>
            </a:extLst>
          </p:cNvPr>
          <p:cNvPicPr>
            <a:picLocks noChangeAspect="1"/>
          </p:cNvPicPr>
          <p:nvPr/>
        </p:nvPicPr>
        <p:blipFill>
          <a:blip r:embed="rId4"/>
          <a:srcRect/>
          <a:stretch/>
        </p:blipFill>
        <p:spPr>
          <a:xfrm>
            <a:off x="4156324" y="914316"/>
            <a:ext cx="2354875" cy="5103477"/>
          </a:xfrm>
          <a:prstGeom prst="rect">
            <a:avLst/>
          </a:prstGeom>
          <a:ln w="19050">
            <a:solidFill>
              <a:schemeClr val="tx1"/>
            </a:solidFill>
          </a:ln>
        </p:spPr>
      </p:pic>
      <p:grpSp>
        <p:nvGrpSpPr>
          <p:cNvPr id="14" name="Group 13">
            <a:extLst>
              <a:ext uri="{FF2B5EF4-FFF2-40B4-BE49-F238E27FC236}">
                <a16:creationId xmlns:a16="http://schemas.microsoft.com/office/drawing/2014/main" id="{6FA6A1FE-DA2E-6685-02F7-C0CEA3A343B5}"/>
              </a:ext>
            </a:extLst>
          </p:cNvPr>
          <p:cNvGrpSpPr/>
          <p:nvPr/>
        </p:nvGrpSpPr>
        <p:grpSpPr>
          <a:xfrm>
            <a:off x="746599" y="914316"/>
            <a:ext cx="2354875" cy="5103477"/>
            <a:chOff x="746599" y="914316"/>
            <a:chExt cx="2354875" cy="5103477"/>
          </a:xfrm>
        </p:grpSpPr>
        <p:pic>
          <p:nvPicPr>
            <p:cNvPr id="5" name="Picture 4">
              <a:extLst>
                <a:ext uri="{FF2B5EF4-FFF2-40B4-BE49-F238E27FC236}">
                  <a16:creationId xmlns:a16="http://schemas.microsoft.com/office/drawing/2014/main" id="{4D15C4A5-0C18-787F-5AA0-5D4B0DB1B4D0}"/>
                </a:ext>
              </a:extLst>
            </p:cNvPr>
            <p:cNvPicPr>
              <a:picLocks noChangeAspect="1"/>
            </p:cNvPicPr>
            <p:nvPr/>
          </p:nvPicPr>
          <p:blipFill>
            <a:blip r:embed="rId5"/>
            <a:srcRect/>
            <a:stretch/>
          </p:blipFill>
          <p:spPr>
            <a:xfrm>
              <a:off x="746599" y="914316"/>
              <a:ext cx="2354875" cy="5103477"/>
            </a:xfrm>
            <a:prstGeom prst="rect">
              <a:avLst/>
            </a:prstGeom>
            <a:ln w="19050">
              <a:solidFill>
                <a:schemeClr val="tx1"/>
              </a:solidFill>
            </a:ln>
          </p:spPr>
        </p:pic>
        <p:sp>
          <p:nvSpPr>
            <p:cNvPr id="9" name="Rectangle 8">
              <a:extLst>
                <a:ext uri="{FF2B5EF4-FFF2-40B4-BE49-F238E27FC236}">
                  <a16:creationId xmlns:a16="http://schemas.microsoft.com/office/drawing/2014/main" id="{2D0B5669-ECB1-59D0-449B-91BB80C68293}"/>
                </a:ext>
              </a:extLst>
            </p:cNvPr>
            <p:cNvSpPr/>
            <p:nvPr/>
          </p:nvSpPr>
          <p:spPr>
            <a:xfrm>
              <a:off x="1799303" y="1386348"/>
              <a:ext cx="1302171" cy="36379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79310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5279C940-2C80-32C2-0BF0-4023B45C861C}"/>
              </a:ext>
            </a:extLst>
          </p:cNvPr>
          <p:cNvSpPr txBox="1"/>
          <p:nvPr/>
        </p:nvSpPr>
        <p:spPr>
          <a:xfrm>
            <a:off x="8808857" y="2412430"/>
            <a:ext cx="2967253"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SUCCESS ASSOCIATION INFO </a:t>
            </a:r>
          </a:p>
          <a:p>
            <a:pPr>
              <a:lnSpc>
                <a:spcPct val="100000"/>
              </a:lnSpc>
            </a:pPr>
            <a:endParaRPr lang="en-US" sz="1600" dirty="0"/>
          </a:p>
          <a:p>
            <a:pPr algn="just">
              <a:lnSpc>
                <a:spcPct val="100000"/>
              </a:lnSpc>
            </a:pPr>
            <a:r>
              <a:rPr lang="en-US" b="0" dirty="0"/>
              <a:t>To check all Successful Associations Info, tap on the hamburger menu in the upper right corner and then tap on Success Association Info and view the button showing details of the association.</a:t>
            </a:r>
          </a:p>
        </p:txBody>
      </p:sp>
      <p:sp>
        <p:nvSpPr>
          <p:cNvPr id="4" name="Title 1">
            <a:extLst>
              <a:ext uri="{FF2B5EF4-FFF2-40B4-BE49-F238E27FC236}">
                <a16:creationId xmlns:a16="http://schemas.microsoft.com/office/drawing/2014/main" id="{D364C5EE-ED9D-D08E-023C-866B809EC22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SUCCESS ASSOCIATION INFO </a:t>
            </a:r>
          </a:p>
        </p:txBody>
      </p:sp>
      <p:pic>
        <p:nvPicPr>
          <p:cNvPr id="6" name="Picture 5">
            <a:extLst>
              <a:ext uri="{FF2B5EF4-FFF2-40B4-BE49-F238E27FC236}">
                <a16:creationId xmlns:a16="http://schemas.microsoft.com/office/drawing/2014/main" id="{740B3D36-1698-2533-A282-82977B350C9F}"/>
              </a:ext>
            </a:extLst>
          </p:cNvPr>
          <p:cNvPicPr>
            <a:picLocks noChangeAspect="1"/>
          </p:cNvPicPr>
          <p:nvPr/>
        </p:nvPicPr>
        <p:blipFill>
          <a:blip r:embed="rId4"/>
          <a:srcRect/>
          <a:stretch/>
        </p:blipFill>
        <p:spPr>
          <a:xfrm>
            <a:off x="3201994" y="899842"/>
            <a:ext cx="2334037" cy="5058316"/>
          </a:xfrm>
          <a:prstGeom prst="rect">
            <a:avLst/>
          </a:prstGeom>
          <a:ln w="19050">
            <a:solidFill>
              <a:schemeClr val="tx1"/>
            </a:solidFill>
          </a:ln>
        </p:spPr>
      </p:pic>
      <p:pic>
        <p:nvPicPr>
          <p:cNvPr id="7" name="Picture 6">
            <a:extLst>
              <a:ext uri="{FF2B5EF4-FFF2-40B4-BE49-F238E27FC236}">
                <a16:creationId xmlns:a16="http://schemas.microsoft.com/office/drawing/2014/main" id="{B6078335-0A2D-55B9-F849-65FA8A3BCC18}"/>
              </a:ext>
            </a:extLst>
          </p:cNvPr>
          <p:cNvPicPr>
            <a:picLocks noChangeAspect="1"/>
          </p:cNvPicPr>
          <p:nvPr/>
        </p:nvPicPr>
        <p:blipFill>
          <a:blip r:embed="rId5"/>
          <a:srcRect/>
          <a:stretch/>
        </p:blipFill>
        <p:spPr>
          <a:xfrm>
            <a:off x="6024218" y="899842"/>
            <a:ext cx="2334037" cy="5058316"/>
          </a:xfrm>
          <a:prstGeom prst="rect">
            <a:avLst/>
          </a:prstGeom>
          <a:ln w="19050">
            <a:solidFill>
              <a:schemeClr val="tx1"/>
            </a:solidFill>
          </a:ln>
        </p:spPr>
      </p:pic>
      <p:grpSp>
        <p:nvGrpSpPr>
          <p:cNvPr id="9" name="Group 8">
            <a:extLst>
              <a:ext uri="{FF2B5EF4-FFF2-40B4-BE49-F238E27FC236}">
                <a16:creationId xmlns:a16="http://schemas.microsoft.com/office/drawing/2014/main" id="{A6377C1B-C7EF-B4C3-519E-56AB40CAA667}"/>
              </a:ext>
            </a:extLst>
          </p:cNvPr>
          <p:cNvGrpSpPr/>
          <p:nvPr/>
        </p:nvGrpSpPr>
        <p:grpSpPr>
          <a:xfrm>
            <a:off x="393184" y="899842"/>
            <a:ext cx="2334037" cy="5058316"/>
            <a:chOff x="393184" y="899842"/>
            <a:chExt cx="2334037" cy="5058316"/>
          </a:xfrm>
        </p:grpSpPr>
        <p:pic>
          <p:nvPicPr>
            <p:cNvPr id="5" name="Picture 4">
              <a:extLst>
                <a:ext uri="{FF2B5EF4-FFF2-40B4-BE49-F238E27FC236}">
                  <a16:creationId xmlns:a16="http://schemas.microsoft.com/office/drawing/2014/main" id="{62022055-3AB5-54EF-859E-2B816703A70A}"/>
                </a:ext>
              </a:extLst>
            </p:cNvPr>
            <p:cNvPicPr>
              <a:picLocks noChangeAspect="1"/>
            </p:cNvPicPr>
            <p:nvPr/>
          </p:nvPicPr>
          <p:blipFill>
            <a:blip r:embed="rId6"/>
            <a:srcRect/>
            <a:stretch/>
          </p:blipFill>
          <p:spPr>
            <a:xfrm>
              <a:off x="393184" y="899842"/>
              <a:ext cx="2334037" cy="5058316"/>
            </a:xfrm>
            <a:prstGeom prst="rect">
              <a:avLst/>
            </a:prstGeom>
            <a:ln w="19050">
              <a:solidFill>
                <a:schemeClr val="tx1"/>
              </a:solidFill>
            </a:ln>
          </p:spPr>
        </p:pic>
        <p:sp>
          <p:nvSpPr>
            <p:cNvPr id="8" name="Rectangle 7">
              <a:extLst>
                <a:ext uri="{FF2B5EF4-FFF2-40B4-BE49-F238E27FC236}">
                  <a16:creationId xmlns:a16="http://schemas.microsoft.com/office/drawing/2014/main" id="{D561D82C-AE08-576B-3959-F42AE34C0421}"/>
                </a:ext>
              </a:extLst>
            </p:cNvPr>
            <p:cNvSpPr/>
            <p:nvPr/>
          </p:nvSpPr>
          <p:spPr>
            <a:xfrm>
              <a:off x="1425050" y="1651819"/>
              <a:ext cx="1302171" cy="36379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313943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A7436664-4F5F-87E4-A5B7-D66A986BF196}"/>
              </a:ext>
            </a:extLst>
          </p:cNvPr>
          <p:cNvSpPr txBox="1"/>
          <p:nvPr/>
        </p:nvSpPr>
        <p:spPr>
          <a:xfrm>
            <a:off x="7936499" y="2900418"/>
            <a:ext cx="3340942" cy="144655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FAILED ASSOCIATION INFO </a:t>
            </a:r>
          </a:p>
          <a:p>
            <a:pPr>
              <a:lnSpc>
                <a:spcPct val="100000"/>
              </a:lnSpc>
            </a:pPr>
            <a:endParaRPr lang="en-US" sz="1600" dirty="0"/>
          </a:p>
          <a:p>
            <a:pPr algn="just">
              <a:lnSpc>
                <a:spcPct val="100000"/>
              </a:lnSpc>
            </a:pPr>
            <a:r>
              <a:rPr lang="en-US"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4F427497-C129-63D8-9432-3E827505F247}"/>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FAILED ASSOCIATION INFO </a:t>
            </a:r>
          </a:p>
        </p:txBody>
      </p:sp>
      <p:pic>
        <p:nvPicPr>
          <p:cNvPr id="6" name="Picture 5">
            <a:extLst>
              <a:ext uri="{FF2B5EF4-FFF2-40B4-BE49-F238E27FC236}">
                <a16:creationId xmlns:a16="http://schemas.microsoft.com/office/drawing/2014/main" id="{36A958E6-6EEF-639C-766F-A5746B5E5913}"/>
              </a:ext>
            </a:extLst>
          </p:cNvPr>
          <p:cNvPicPr>
            <a:picLocks noChangeAspect="1"/>
          </p:cNvPicPr>
          <p:nvPr/>
        </p:nvPicPr>
        <p:blipFill>
          <a:blip r:embed="rId4"/>
          <a:srcRect/>
          <a:stretch/>
        </p:blipFill>
        <p:spPr>
          <a:xfrm>
            <a:off x="4559686" y="909000"/>
            <a:ext cx="2325585" cy="5040000"/>
          </a:xfrm>
          <a:prstGeom prst="rect">
            <a:avLst/>
          </a:prstGeom>
          <a:ln w="19050">
            <a:solidFill>
              <a:schemeClr val="tx1"/>
            </a:solidFill>
          </a:ln>
        </p:spPr>
      </p:pic>
      <p:grpSp>
        <p:nvGrpSpPr>
          <p:cNvPr id="8" name="Group 7">
            <a:extLst>
              <a:ext uri="{FF2B5EF4-FFF2-40B4-BE49-F238E27FC236}">
                <a16:creationId xmlns:a16="http://schemas.microsoft.com/office/drawing/2014/main" id="{EF89ABF6-945F-7670-522B-44E212A7D664}"/>
              </a:ext>
            </a:extLst>
          </p:cNvPr>
          <p:cNvGrpSpPr/>
          <p:nvPr/>
        </p:nvGrpSpPr>
        <p:grpSpPr>
          <a:xfrm>
            <a:off x="1157229" y="909000"/>
            <a:ext cx="2325585" cy="5040000"/>
            <a:chOff x="1157229" y="909000"/>
            <a:chExt cx="2325585" cy="5040000"/>
          </a:xfrm>
        </p:grpSpPr>
        <p:pic>
          <p:nvPicPr>
            <p:cNvPr id="5" name="Picture 4">
              <a:extLst>
                <a:ext uri="{FF2B5EF4-FFF2-40B4-BE49-F238E27FC236}">
                  <a16:creationId xmlns:a16="http://schemas.microsoft.com/office/drawing/2014/main" id="{6B8F48C7-C834-B4A2-9914-734BC1908B55}"/>
                </a:ext>
              </a:extLst>
            </p:cNvPr>
            <p:cNvPicPr>
              <a:picLocks noChangeAspect="1"/>
            </p:cNvPicPr>
            <p:nvPr/>
          </p:nvPicPr>
          <p:blipFill>
            <a:blip r:embed="rId5"/>
            <a:srcRect/>
            <a:stretch/>
          </p:blipFill>
          <p:spPr>
            <a:xfrm>
              <a:off x="1157229" y="909000"/>
              <a:ext cx="2325585" cy="5040000"/>
            </a:xfrm>
            <a:prstGeom prst="rect">
              <a:avLst/>
            </a:prstGeom>
            <a:ln w="19050">
              <a:solidFill>
                <a:schemeClr val="tx1"/>
              </a:solidFill>
            </a:ln>
          </p:spPr>
        </p:pic>
        <p:sp>
          <p:nvSpPr>
            <p:cNvPr id="7" name="Rectangle 6">
              <a:extLst>
                <a:ext uri="{FF2B5EF4-FFF2-40B4-BE49-F238E27FC236}">
                  <a16:creationId xmlns:a16="http://schemas.microsoft.com/office/drawing/2014/main" id="{CF09BC5D-53BD-D296-3ACD-6B5ACDC25B56}"/>
                </a:ext>
              </a:extLst>
            </p:cNvPr>
            <p:cNvSpPr/>
            <p:nvPr/>
          </p:nvSpPr>
          <p:spPr>
            <a:xfrm>
              <a:off x="2180643" y="1946787"/>
              <a:ext cx="1302171" cy="36379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18157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CD306DEB-4A15-98F0-93C2-2CE0CCF0C43F}"/>
              </a:ext>
            </a:extLst>
          </p:cNvPr>
          <p:cNvSpPr txBox="1"/>
          <p:nvPr/>
        </p:nvSpPr>
        <p:spPr>
          <a:xfrm>
            <a:off x="7735217" y="2798058"/>
            <a:ext cx="3409134" cy="163121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ASSOCIATION OVERVIEW </a:t>
            </a:r>
          </a:p>
          <a:p>
            <a:pPr>
              <a:lnSpc>
                <a:spcPct val="100000"/>
              </a:lnSpc>
            </a:pPr>
            <a:endParaRPr lang="en-US" sz="1800" dirty="0"/>
          </a:p>
          <a:p>
            <a:pPr algn="just">
              <a:lnSpc>
                <a:spcPct val="100000"/>
              </a:lnSpc>
            </a:pPr>
            <a:r>
              <a:rPr lang="en-US" sz="1600"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A6975935-495E-6AF0-7D32-6481B5FA7E9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ASSOCIATION OVERVIEW </a:t>
            </a:r>
          </a:p>
        </p:txBody>
      </p:sp>
      <p:pic>
        <p:nvPicPr>
          <p:cNvPr id="6" name="Picture 5">
            <a:extLst>
              <a:ext uri="{FF2B5EF4-FFF2-40B4-BE49-F238E27FC236}">
                <a16:creationId xmlns:a16="http://schemas.microsoft.com/office/drawing/2014/main" id="{EBC0BEC7-5C85-4907-89B4-A211FA7D5880}"/>
              </a:ext>
            </a:extLst>
          </p:cNvPr>
          <p:cNvPicPr>
            <a:picLocks noChangeAspect="1"/>
          </p:cNvPicPr>
          <p:nvPr/>
        </p:nvPicPr>
        <p:blipFill>
          <a:blip r:embed="rId4"/>
          <a:srcRect/>
          <a:stretch/>
        </p:blipFill>
        <p:spPr>
          <a:xfrm>
            <a:off x="4417078" y="909000"/>
            <a:ext cx="2325585" cy="5040000"/>
          </a:xfrm>
          <a:prstGeom prst="rect">
            <a:avLst/>
          </a:prstGeom>
          <a:ln w="19050">
            <a:solidFill>
              <a:schemeClr val="tx1"/>
            </a:solidFill>
          </a:ln>
        </p:spPr>
      </p:pic>
      <p:grpSp>
        <p:nvGrpSpPr>
          <p:cNvPr id="8" name="Group 7">
            <a:extLst>
              <a:ext uri="{FF2B5EF4-FFF2-40B4-BE49-F238E27FC236}">
                <a16:creationId xmlns:a16="http://schemas.microsoft.com/office/drawing/2014/main" id="{560A5E59-422A-4C79-C72F-23DAC5E3B232}"/>
              </a:ext>
            </a:extLst>
          </p:cNvPr>
          <p:cNvGrpSpPr/>
          <p:nvPr/>
        </p:nvGrpSpPr>
        <p:grpSpPr>
          <a:xfrm>
            <a:off x="1073294" y="909000"/>
            <a:ext cx="2325585" cy="5040000"/>
            <a:chOff x="1073294" y="909000"/>
            <a:chExt cx="2325585" cy="5040000"/>
          </a:xfrm>
        </p:grpSpPr>
        <p:pic>
          <p:nvPicPr>
            <p:cNvPr id="5" name="Picture 4">
              <a:extLst>
                <a:ext uri="{FF2B5EF4-FFF2-40B4-BE49-F238E27FC236}">
                  <a16:creationId xmlns:a16="http://schemas.microsoft.com/office/drawing/2014/main" id="{0D34E5E4-CE23-06B4-7C11-EE3458AE08D4}"/>
                </a:ext>
              </a:extLst>
            </p:cNvPr>
            <p:cNvPicPr>
              <a:picLocks noChangeAspect="1"/>
            </p:cNvPicPr>
            <p:nvPr/>
          </p:nvPicPr>
          <p:blipFill>
            <a:blip r:embed="rId5"/>
            <a:srcRect/>
            <a:stretch/>
          </p:blipFill>
          <p:spPr>
            <a:xfrm>
              <a:off x="1073294" y="909000"/>
              <a:ext cx="2325585" cy="5040000"/>
            </a:xfrm>
            <a:prstGeom prst="rect">
              <a:avLst/>
            </a:prstGeom>
            <a:ln w="19050">
              <a:solidFill>
                <a:schemeClr val="tx1"/>
              </a:solidFill>
            </a:ln>
          </p:spPr>
        </p:pic>
        <p:sp>
          <p:nvSpPr>
            <p:cNvPr id="7" name="Rectangle 6">
              <a:extLst>
                <a:ext uri="{FF2B5EF4-FFF2-40B4-BE49-F238E27FC236}">
                  <a16:creationId xmlns:a16="http://schemas.microsoft.com/office/drawing/2014/main" id="{86ACF2A0-48A3-3E7B-2273-E084E6F95FD7}"/>
                </a:ext>
              </a:extLst>
            </p:cNvPr>
            <p:cNvSpPr/>
            <p:nvPr/>
          </p:nvSpPr>
          <p:spPr>
            <a:xfrm>
              <a:off x="2096708" y="2231923"/>
              <a:ext cx="1302171" cy="36379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52641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A10F509F-6009-E6D2-F2ED-25D3419E9BE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DATA DOWNLOAD</a:t>
            </a:r>
            <a:endParaRPr lang="en-MY" sz="1800" b="1" dirty="0">
              <a:solidFill>
                <a:srgbClr val="FFC000"/>
              </a:solidFill>
            </a:endParaRPr>
          </a:p>
        </p:txBody>
      </p:sp>
      <p:sp>
        <p:nvSpPr>
          <p:cNvPr id="4" name="TextBox 3">
            <a:extLst>
              <a:ext uri="{FF2B5EF4-FFF2-40B4-BE49-F238E27FC236}">
                <a16:creationId xmlns:a16="http://schemas.microsoft.com/office/drawing/2014/main" id="{D87F94D9-C38B-AA3E-FDB9-3268FDEFF8A4}"/>
              </a:ext>
            </a:extLst>
          </p:cNvPr>
          <p:cNvSpPr txBox="1"/>
          <p:nvPr/>
        </p:nvSpPr>
        <p:spPr>
          <a:xfrm>
            <a:off x="7428091" y="1843951"/>
            <a:ext cx="4054706" cy="307776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DATA DOWNLOAD</a:t>
            </a:r>
            <a:r>
              <a:rPr lang="en-US" sz="1600" b="0" dirty="0"/>
              <a:t>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successful login selects the SCAN COOLER option for Download and Remove Association of the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 Cooler SN or Technical ID.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user can also search by ENTER MANUALLY BARCODE for entering Cooler SN or Technical ID. </a:t>
            </a:r>
          </a:p>
        </p:txBody>
      </p:sp>
      <p:pic>
        <p:nvPicPr>
          <p:cNvPr id="6" name="Picture 5">
            <a:extLst>
              <a:ext uri="{FF2B5EF4-FFF2-40B4-BE49-F238E27FC236}">
                <a16:creationId xmlns:a16="http://schemas.microsoft.com/office/drawing/2014/main" id="{3A601A59-AE07-22B2-07A6-859745CBAD2C}"/>
              </a:ext>
            </a:extLst>
          </p:cNvPr>
          <p:cNvPicPr>
            <a:picLocks noChangeAspect="1"/>
          </p:cNvPicPr>
          <p:nvPr/>
        </p:nvPicPr>
        <p:blipFill>
          <a:blip r:embed="rId4"/>
          <a:srcRect/>
          <a:stretch/>
        </p:blipFill>
        <p:spPr>
          <a:xfrm>
            <a:off x="4109166" y="908999"/>
            <a:ext cx="2325586" cy="5040001"/>
          </a:xfrm>
          <a:prstGeom prst="rect">
            <a:avLst/>
          </a:prstGeom>
          <a:ln w="19050">
            <a:solidFill>
              <a:schemeClr val="tx1"/>
            </a:solidFill>
          </a:ln>
        </p:spPr>
      </p:pic>
      <p:grpSp>
        <p:nvGrpSpPr>
          <p:cNvPr id="7" name="Group 6">
            <a:extLst>
              <a:ext uri="{FF2B5EF4-FFF2-40B4-BE49-F238E27FC236}">
                <a16:creationId xmlns:a16="http://schemas.microsoft.com/office/drawing/2014/main" id="{92D861F3-86E1-B348-2D23-97623CC28953}"/>
              </a:ext>
            </a:extLst>
          </p:cNvPr>
          <p:cNvGrpSpPr/>
          <p:nvPr/>
        </p:nvGrpSpPr>
        <p:grpSpPr>
          <a:xfrm>
            <a:off x="709203" y="969122"/>
            <a:ext cx="2282698" cy="4947053"/>
            <a:chOff x="442233" y="931696"/>
            <a:chExt cx="2282698" cy="4947053"/>
          </a:xfrm>
        </p:grpSpPr>
        <p:pic>
          <p:nvPicPr>
            <p:cNvPr id="8" name="Picture 7">
              <a:extLst>
                <a:ext uri="{FF2B5EF4-FFF2-40B4-BE49-F238E27FC236}">
                  <a16:creationId xmlns:a16="http://schemas.microsoft.com/office/drawing/2014/main" id="{2508617A-FC2E-7BD2-54A6-2D540D74BA89}"/>
                </a:ext>
              </a:extLst>
            </p:cNvPr>
            <p:cNvPicPr>
              <a:picLocks noChangeAspect="1"/>
            </p:cNvPicPr>
            <p:nvPr/>
          </p:nvPicPr>
          <p:blipFill>
            <a:blip r:embed="rId5"/>
            <a:srcRect/>
            <a:stretch/>
          </p:blipFill>
          <p:spPr>
            <a:xfrm>
              <a:off x="442233" y="931696"/>
              <a:ext cx="2282698" cy="4947053"/>
            </a:xfrm>
            <a:prstGeom prst="rect">
              <a:avLst/>
            </a:prstGeom>
            <a:ln w="28575">
              <a:solidFill>
                <a:schemeClr val="tx1"/>
              </a:solidFill>
            </a:ln>
          </p:spPr>
        </p:pic>
        <p:sp>
          <p:nvSpPr>
            <p:cNvPr id="9" name="Rectangle 8">
              <a:extLst>
                <a:ext uri="{FF2B5EF4-FFF2-40B4-BE49-F238E27FC236}">
                  <a16:creationId xmlns:a16="http://schemas.microsoft.com/office/drawing/2014/main" id="{C01B2BDF-0B59-25B6-10C0-FC05F0C7C2E4}"/>
                </a:ext>
              </a:extLst>
            </p:cNvPr>
            <p:cNvSpPr/>
            <p:nvPr/>
          </p:nvSpPr>
          <p:spPr>
            <a:xfrm>
              <a:off x="542483" y="2968572"/>
              <a:ext cx="2082197" cy="34680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72978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18981803-A58C-E742-6841-90D3C1915EB9}"/>
              </a:ext>
            </a:extLst>
          </p:cNvPr>
          <p:cNvSpPr txBox="1"/>
          <p:nvPr/>
        </p:nvSpPr>
        <p:spPr>
          <a:xfrm>
            <a:off x="7341832" y="2136337"/>
            <a:ext cx="4118796"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TAP TO DOWNLOAD DATA to start data download from a smart device.</a:t>
            </a:r>
          </a:p>
        </p:txBody>
      </p:sp>
      <p:pic>
        <p:nvPicPr>
          <p:cNvPr id="4" name="Picture 3">
            <a:extLst>
              <a:ext uri="{FF2B5EF4-FFF2-40B4-BE49-F238E27FC236}">
                <a16:creationId xmlns:a16="http://schemas.microsoft.com/office/drawing/2014/main" id="{54D5D9E1-2025-AFE5-D9D1-317F44C3EE6F}"/>
              </a:ext>
            </a:extLst>
          </p:cNvPr>
          <p:cNvPicPr>
            <a:picLocks noChangeAspect="1"/>
          </p:cNvPicPr>
          <p:nvPr/>
        </p:nvPicPr>
        <p:blipFill>
          <a:blip r:embed="rId4"/>
          <a:srcRect/>
          <a:stretch/>
        </p:blipFill>
        <p:spPr>
          <a:xfrm>
            <a:off x="739799" y="909000"/>
            <a:ext cx="2325585" cy="5040000"/>
          </a:xfrm>
          <a:prstGeom prst="rect">
            <a:avLst/>
          </a:prstGeom>
          <a:ln w="19050">
            <a:solidFill>
              <a:schemeClr val="tx1"/>
            </a:solidFill>
          </a:ln>
        </p:spPr>
      </p:pic>
      <p:pic>
        <p:nvPicPr>
          <p:cNvPr id="5" name="Picture 4">
            <a:extLst>
              <a:ext uri="{FF2B5EF4-FFF2-40B4-BE49-F238E27FC236}">
                <a16:creationId xmlns:a16="http://schemas.microsoft.com/office/drawing/2014/main" id="{D1481789-03AD-EDAE-68F6-1EAD5047942A}"/>
              </a:ext>
            </a:extLst>
          </p:cNvPr>
          <p:cNvPicPr>
            <a:picLocks noChangeAspect="1"/>
          </p:cNvPicPr>
          <p:nvPr/>
        </p:nvPicPr>
        <p:blipFill>
          <a:blip r:embed="rId5"/>
          <a:srcRect/>
          <a:stretch/>
        </p:blipFill>
        <p:spPr>
          <a:xfrm>
            <a:off x="4080217" y="909000"/>
            <a:ext cx="2325585" cy="5040000"/>
          </a:xfrm>
          <a:prstGeom prst="rect">
            <a:avLst/>
          </a:prstGeom>
          <a:ln w="19050">
            <a:solidFill>
              <a:schemeClr val="tx1"/>
            </a:solidFill>
          </a:ln>
        </p:spPr>
      </p:pic>
    </p:spTree>
    <p:extLst>
      <p:ext uri="{BB962C8B-B14F-4D97-AF65-F5344CB8AC3E}">
        <p14:creationId xmlns:p14="http://schemas.microsoft.com/office/powerpoint/2010/main" val="141178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BB3F1AB6-9FAF-A3F6-E350-DC64C6CA0E6B}"/>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6" name="Text Box 3">
            <a:extLst>
              <a:ext uri="{FF2B5EF4-FFF2-40B4-BE49-F238E27FC236}">
                <a16:creationId xmlns:a16="http://schemas.microsoft.com/office/drawing/2014/main" id="{96B01940-FAE2-BA18-EFEC-3067E6F5D338}"/>
              </a:ext>
            </a:extLst>
          </p:cNvPr>
          <p:cNvSpPr txBox="1">
            <a:spLocks noChangeArrowheads="1"/>
          </p:cNvSpPr>
          <p:nvPr/>
        </p:nvSpPr>
        <p:spPr bwMode="auto">
          <a:xfrm>
            <a:off x="493683" y="692094"/>
            <a:ext cx="11204634" cy="4939173"/>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1800" b="1" dirty="0">
                <a:solidFill>
                  <a:srgbClr val="002060"/>
                </a:solidFill>
              </a:rPr>
              <a:t>ASSOCIATE SMART DEVICE TO COOLER – </a:t>
            </a:r>
            <a:r>
              <a:rPr lang="en-US" sz="1600" dirty="0">
                <a:solidFill>
                  <a:srgbClr val="002060"/>
                </a:solidFill>
              </a:rPr>
              <a:t>For the Association Of A Smart Device With A Cooler.</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SCAN COOLER (DATA DOWNLOAD AND REMOVE ASSOCIATION) – </a:t>
            </a:r>
            <a:r>
              <a:rPr lang="en-US" sz="1600" dirty="0">
                <a:solidFill>
                  <a:srgbClr val="002060"/>
                </a:solidFill>
              </a:rPr>
              <a:t>For Downloading Data And Removing Association From A Cooler.</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CHANGE CONTROLLER SETTINGS– </a:t>
            </a:r>
            <a:r>
              <a:rPr lang="en-US" sz="1600" dirty="0">
                <a:solidFill>
                  <a:srgbClr val="002060"/>
                </a:solidFill>
              </a:rPr>
              <a:t>For Changing the Controller Parameters Of A Cooler.</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CHECK COOLER STATUS – </a:t>
            </a:r>
            <a:r>
              <a:rPr lang="en-US" sz="1600" dirty="0">
                <a:solidFill>
                  <a:srgbClr val="002060"/>
                </a:solidFill>
              </a:rPr>
              <a:t>For Checking Cooler Association Status.</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SCAN NEARBY DEVICES – </a:t>
            </a:r>
            <a:r>
              <a:rPr lang="en-US" sz="1600" dirty="0">
                <a:solidFill>
                  <a:srgbClr val="002060"/>
                </a:solidFill>
              </a:rPr>
              <a:t>For Checking Smart Device Advertisement Status.</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GATEWAY SETTINGS – </a:t>
            </a:r>
            <a:r>
              <a:rPr lang="en-US" sz="1600" dirty="0">
                <a:solidFill>
                  <a:srgbClr val="002060"/>
                </a:solidFill>
              </a:rPr>
              <a:t>For Checking/Updating Gateway Device Settings.</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FIX FAULTY DEVICES – </a:t>
            </a:r>
            <a:r>
              <a:rPr lang="en-US" sz="1600" dirty="0">
                <a:solidFill>
                  <a:srgbClr val="002060"/>
                </a:solidFill>
              </a:rPr>
              <a:t>For Correction of Faulty Devices and Update Firmware.</a:t>
            </a:r>
          </a:p>
          <a:p>
            <a:pPr marL="342900" indent="-342900">
              <a:lnSpc>
                <a:spcPct val="200000"/>
              </a:lnSpc>
              <a:buClr>
                <a:srgbClr val="002060"/>
              </a:buClr>
              <a:buFont typeface="Wingdings" panose="05000000000000000000" pitchFamily="2" charset="2"/>
              <a:buChar char="ü"/>
            </a:pPr>
            <a:r>
              <a:rPr lang="en-US" sz="1800" b="1" dirty="0">
                <a:solidFill>
                  <a:srgbClr val="002060"/>
                </a:solidFill>
              </a:rPr>
              <a:t>TEST AND VERIFY </a:t>
            </a:r>
            <a:r>
              <a:rPr lang="en-US" sz="1600" b="1" dirty="0">
                <a:solidFill>
                  <a:srgbClr val="002060"/>
                </a:solidFill>
              </a:rPr>
              <a:t>–</a:t>
            </a:r>
            <a:r>
              <a:rPr lang="en-US" sz="1600" dirty="0">
                <a:solidFill>
                  <a:srgbClr val="002060"/>
                </a:solidFill>
              </a:rPr>
              <a:t> For Verify the Faulty Device with the Door Pattern after Fixing it.</a:t>
            </a:r>
            <a:endParaRPr lang="en-US" sz="1800" b="1" dirty="0">
              <a:solidFill>
                <a:srgbClr val="002060"/>
              </a:solidFill>
            </a:endParaRPr>
          </a:p>
        </p:txBody>
      </p:sp>
    </p:spTree>
    <p:extLst>
      <p:ext uri="{BB962C8B-B14F-4D97-AF65-F5344CB8AC3E}">
        <p14:creationId xmlns:p14="http://schemas.microsoft.com/office/powerpoint/2010/main" val="195096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24A96D84-E5A7-C23D-989F-17836858CC59}"/>
              </a:ext>
            </a:extLst>
          </p:cNvPr>
          <p:cNvSpPr txBox="1"/>
          <p:nvPr/>
        </p:nvSpPr>
        <p:spPr>
          <a:xfrm>
            <a:off x="8870141" y="2272229"/>
            <a:ext cx="2947599"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After Successfully Data Download, Data will upload to the cloud.</a:t>
            </a:r>
          </a:p>
        </p:txBody>
      </p:sp>
      <p:pic>
        <p:nvPicPr>
          <p:cNvPr id="4" name="Picture 3">
            <a:extLst>
              <a:ext uri="{FF2B5EF4-FFF2-40B4-BE49-F238E27FC236}">
                <a16:creationId xmlns:a16="http://schemas.microsoft.com/office/drawing/2014/main" id="{56801827-7268-D140-9163-5A1C2194D29A}"/>
              </a:ext>
            </a:extLst>
          </p:cNvPr>
          <p:cNvPicPr>
            <a:picLocks noChangeAspect="1"/>
          </p:cNvPicPr>
          <p:nvPr/>
        </p:nvPicPr>
        <p:blipFill>
          <a:blip r:embed="rId4"/>
          <a:srcRect/>
          <a:stretch/>
        </p:blipFill>
        <p:spPr>
          <a:xfrm>
            <a:off x="460619" y="582377"/>
            <a:ext cx="2347279" cy="5087015"/>
          </a:xfrm>
          <a:prstGeom prst="rect">
            <a:avLst/>
          </a:prstGeom>
          <a:ln w="12700">
            <a:solidFill>
              <a:schemeClr val="tx1"/>
            </a:solidFill>
          </a:ln>
        </p:spPr>
      </p:pic>
      <p:pic>
        <p:nvPicPr>
          <p:cNvPr id="5" name="Picture 4">
            <a:extLst>
              <a:ext uri="{FF2B5EF4-FFF2-40B4-BE49-F238E27FC236}">
                <a16:creationId xmlns:a16="http://schemas.microsoft.com/office/drawing/2014/main" id="{65153703-29ED-9A95-5A65-D57324BCC375}"/>
              </a:ext>
            </a:extLst>
          </p:cNvPr>
          <p:cNvPicPr>
            <a:picLocks noChangeAspect="1"/>
          </p:cNvPicPr>
          <p:nvPr/>
        </p:nvPicPr>
        <p:blipFill>
          <a:blip r:embed="rId5"/>
          <a:srcRect/>
          <a:stretch/>
        </p:blipFill>
        <p:spPr>
          <a:xfrm>
            <a:off x="3293354" y="582376"/>
            <a:ext cx="2347280" cy="5087016"/>
          </a:xfrm>
          <a:prstGeom prst="rect">
            <a:avLst/>
          </a:prstGeom>
          <a:ln w="19050">
            <a:noFill/>
          </a:ln>
        </p:spPr>
      </p:pic>
      <p:pic>
        <p:nvPicPr>
          <p:cNvPr id="6" name="Picture 5">
            <a:extLst>
              <a:ext uri="{FF2B5EF4-FFF2-40B4-BE49-F238E27FC236}">
                <a16:creationId xmlns:a16="http://schemas.microsoft.com/office/drawing/2014/main" id="{B512E1FD-0D42-B28F-F645-BDEBA360CB37}"/>
              </a:ext>
            </a:extLst>
          </p:cNvPr>
          <p:cNvPicPr>
            <a:picLocks noChangeAspect="1"/>
          </p:cNvPicPr>
          <p:nvPr/>
        </p:nvPicPr>
        <p:blipFill>
          <a:blip r:embed="rId6"/>
          <a:srcRect/>
          <a:stretch/>
        </p:blipFill>
        <p:spPr>
          <a:xfrm>
            <a:off x="6117196" y="553901"/>
            <a:ext cx="2360419" cy="5115491"/>
          </a:xfrm>
          <a:prstGeom prst="rect">
            <a:avLst/>
          </a:prstGeom>
          <a:ln w="19050">
            <a:noFill/>
          </a:ln>
        </p:spPr>
      </p:pic>
    </p:spTree>
    <p:extLst>
      <p:ext uri="{BB962C8B-B14F-4D97-AF65-F5344CB8AC3E}">
        <p14:creationId xmlns:p14="http://schemas.microsoft.com/office/powerpoint/2010/main" val="482222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6B781EE1-F8A3-9EBC-546F-752C545E223D}"/>
              </a:ext>
            </a:extLst>
          </p:cNvPr>
          <p:cNvSpPr txBox="1"/>
          <p:nvPr/>
        </p:nvSpPr>
        <p:spPr>
          <a:xfrm>
            <a:off x="6282399" y="2314278"/>
            <a:ext cx="4118796" cy="203132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After the data is successfully downloaded from the smart device below screen will appear.</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Users can SCAN NEW COOLER or enter manually Cooler SN or Technical ID as shown in the below image.</a:t>
            </a:r>
          </a:p>
        </p:txBody>
      </p:sp>
      <p:pic>
        <p:nvPicPr>
          <p:cNvPr id="4" name="Picture 3">
            <a:extLst>
              <a:ext uri="{FF2B5EF4-FFF2-40B4-BE49-F238E27FC236}">
                <a16:creationId xmlns:a16="http://schemas.microsoft.com/office/drawing/2014/main" id="{4C122EF6-940B-E2B7-55A0-A037A2CF8E4E}"/>
              </a:ext>
            </a:extLst>
          </p:cNvPr>
          <p:cNvPicPr>
            <a:picLocks noChangeAspect="1"/>
          </p:cNvPicPr>
          <p:nvPr/>
        </p:nvPicPr>
        <p:blipFill>
          <a:blip r:embed="rId4"/>
          <a:srcRect/>
          <a:stretch/>
        </p:blipFill>
        <p:spPr>
          <a:xfrm>
            <a:off x="1797615" y="588658"/>
            <a:ext cx="2339301" cy="5068487"/>
          </a:xfrm>
          <a:prstGeom prst="rect">
            <a:avLst/>
          </a:prstGeom>
          <a:ln w="19050">
            <a:solidFill>
              <a:schemeClr val="tx1"/>
            </a:solidFill>
          </a:ln>
        </p:spPr>
      </p:pic>
    </p:spTree>
    <p:extLst>
      <p:ext uri="{BB962C8B-B14F-4D97-AF65-F5344CB8AC3E}">
        <p14:creationId xmlns:p14="http://schemas.microsoft.com/office/powerpoint/2010/main" val="46109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11E82734-4176-5267-27B6-582A8162D8AD}"/>
              </a:ext>
            </a:extLst>
          </p:cNvPr>
          <p:cNvSpPr txBox="1"/>
          <p:nvPr/>
        </p:nvSpPr>
        <p:spPr>
          <a:xfrm>
            <a:off x="5950634" y="2967335"/>
            <a:ext cx="4679852" cy="92333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Cooler SN or Technical ID is invalid, then the application will give an error message which is visible in the image below. </a:t>
            </a:r>
          </a:p>
        </p:txBody>
      </p:sp>
      <p:pic>
        <p:nvPicPr>
          <p:cNvPr id="4" name="Picture 3" descr="Graphical user interface, application&#10;&#10;Description automatically generated">
            <a:extLst>
              <a:ext uri="{FF2B5EF4-FFF2-40B4-BE49-F238E27FC236}">
                <a16:creationId xmlns:a16="http://schemas.microsoft.com/office/drawing/2014/main" id="{CD9C0916-4D5E-F3A0-D8EF-856D281BB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514" y="555734"/>
            <a:ext cx="2422280" cy="5098175"/>
          </a:xfrm>
          <a:prstGeom prst="rect">
            <a:avLst/>
          </a:prstGeom>
          <a:ln w="19050">
            <a:solidFill>
              <a:schemeClr val="tx1"/>
            </a:solidFill>
          </a:ln>
        </p:spPr>
      </p:pic>
    </p:spTree>
    <p:extLst>
      <p:ext uri="{BB962C8B-B14F-4D97-AF65-F5344CB8AC3E}">
        <p14:creationId xmlns:p14="http://schemas.microsoft.com/office/powerpoint/2010/main" val="14903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7BE088D2-A9EE-9B31-6AC5-30073FA4802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DATA DOWNLOAD LOGS</a:t>
            </a:r>
            <a:endParaRPr lang="en-MY" sz="1800" b="1" dirty="0">
              <a:solidFill>
                <a:srgbClr val="FFC000"/>
              </a:solidFill>
            </a:endParaRPr>
          </a:p>
        </p:txBody>
      </p:sp>
      <p:sp>
        <p:nvSpPr>
          <p:cNvPr id="4" name="TextBox 3">
            <a:extLst>
              <a:ext uri="{FF2B5EF4-FFF2-40B4-BE49-F238E27FC236}">
                <a16:creationId xmlns:a16="http://schemas.microsoft.com/office/drawing/2014/main" id="{AEBEA705-3711-CC24-22C0-CEA514BFA9D2}"/>
              </a:ext>
            </a:extLst>
          </p:cNvPr>
          <p:cNvSpPr txBox="1"/>
          <p:nvPr/>
        </p:nvSpPr>
        <p:spPr>
          <a:xfrm>
            <a:off x="9000367" y="2431828"/>
            <a:ext cx="2784670"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DOWNLOAD LOGS </a:t>
            </a:r>
          </a:p>
          <a:p>
            <a:pPr>
              <a:lnSpc>
                <a:spcPct val="100000"/>
              </a:lnSpc>
            </a:pPr>
            <a:endParaRPr lang="en-US" sz="1800" dirty="0"/>
          </a:p>
          <a:p>
            <a:pPr algn="just">
              <a:lnSpc>
                <a:spcPct val="100000"/>
              </a:lnSpc>
            </a:pPr>
            <a:r>
              <a:rPr lang="en-US" sz="1600" b="0" dirty="0"/>
              <a:t>To all the data that is downloaded, tap on the hamburger menu in the upper right corner and then tap on DATA DOWNLOAD LOGS.</a:t>
            </a:r>
          </a:p>
        </p:txBody>
      </p:sp>
      <p:pic>
        <p:nvPicPr>
          <p:cNvPr id="6" name="Picture 5">
            <a:extLst>
              <a:ext uri="{FF2B5EF4-FFF2-40B4-BE49-F238E27FC236}">
                <a16:creationId xmlns:a16="http://schemas.microsoft.com/office/drawing/2014/main" id="{8B2693AE-F5F0-682C-230F-316FEE306301}"/>
              </a:ext>
            </a:extLst>
          </p:cNvPr>
          <p:cNvPicPr>
            <a:picLocks noChangeAspect="1"/>
          </p:cNvPicPr>
          <p:nvPr/>
        </p:nvPicPr>
        <p:blipFill>
          <a:blip r:embed="rId4"/>
          <a:srcRect/>
          <a:stretch/>
        </p:blipFill>
        <p:spPr>
          <a:xfrm>
            <a:off x="3298124" y="856904"/>
            <a:ext cx="2368948" cy="5133976"/>
          </a:xfrm>
          <a:prstGeom prst="rect">
            <a:avLst/>
          </a:prstGeom>
          <a:ln w="19050">
            <a:solidFill>
              <a:schemeClr val="tx1"/>
            </a:solidFill>
          </a:ln>
        </p:spPr>
      </p:pic>
      <p:pic>
        <p:nvPicPr>
          <p:cNvPr id="7" name="Picture 6">
            <a:extLst>
              <a:ext uri="{FF2B5EF4-FFF2-40B4-BE49-F238E27FC236}">
                <a16:creationId xmlns:a16="http://schemas.microsoft.com/office/drawing/2014/main" id="{F87E4285-79B8-81A2-4EE5-8769955CABDF}"/>
              </a:ext>
            </a:extLst>
          </p:cNvPr>
          <p:cNvPicPr>
            <a:picLocks noChangeAspect="1"/>
          </p:cNvPicPr>
          <p:nvPr/>
        </p:nvPicPr>
        <p:blipFill>
          <a:blip r:embed="rId5"/>
          <a:srcRect/>
          <a:stretch/>
        </p:blipFill>
        <p:spPr>
          <a:xfrm>
            <a:off x="6146510" y="867119"/>
            <a:ext cx="2364235" cy="5123761"/>
          </a:xfrm>
          <a:prstGeom prst="rect">
            <a:avLst/>
          </a:prstGeom>
          <a:ln w="19050">
            <a:solidFill>
              <a:schemeClr val="tx1"/>
            </a:solidFill>
          </a:ln>
        </p:spPr>
      </p:pic>
      <p:grpSp>
        <p:nvGrpSpPr>
          <p:cNvPr id="9" name="Group 8">
            <a:extLst>
              <a:ext uri="{FF2B5EF4-FFF2-40B4-BE49-F238E27FC236}">
                <a16:creationId xmlns:a16="http://schemas.microsoft.com/office/drawing/2014/main" id="{5FC45BEC-13A8-268F-F397-D6FF29EB936D}"/>
              </a:ext>
            </a:extLst>
          </p:cNvPr>
          <p:cNvGrpSpPr/>
          <p:nvPr/>
        </p:nvGrpSpPr>
        <p:grpSpPr>
          <a:xfrm>
            <a:off x="432164" y="867120"/>
            <a:ext cx="2368948" cy="5133975"/>
            <a:chOff x="432164" y="867120"/>
            <a:chExt cx="2368948" cy="5133975"/>
          </a:xfrm>
        </p:grpSpPr>
        <p:pic>
          <p:nvPicPr>
            <p:cNvPr id="5" name="Picture 4">
              <a:extLst>
                <a:ext uri="{FF2B5EF4-FFF2-40B4-BE49-F238E27FC236}">
                  <a16:creationId xmlns:a16="http://schemas.microsoft.com/office/drawing/2014/main" id="{5D63CB9A-18D5-BF05-E797-D83A830C8DB9}"/>
                </a:ext>
              </a:extLst>
            </p:cNvPr>
            <p:cNvPicPr>
              <a:picLocks noChangeAspect="1"/>
            </p:cNvPicPr>
            <p:nvPr/>
          </p:nvPicPr>
          <p:blipFill>
            <a:blip r:embed="rId6"/>
            <a:srcRect/>
            <a:stretch/>
          </p:blipFill>
          <p:spPr>
            <a:xfrm>
              <a:off x="432164" y="867120"/>
              <a:ext cx="2368948" cy="5133975"/>
            </a:xfrm>
            <a:prstGeom prst="rect">
              <a:avLst/>
            </a:prstGeom>
            <a:ln w="19050">
              <a:solidFill>
                <a:schemeClr val="tx1"/>
              </a:solidFill>
            </a:ln>
          </p:spPr>
        </p:pic>
        <p:sp>
          <p:nvSpPr>
            <p:cNvPr id="8" name="Rectangle 7">
              <a:extLst>
                <a:ext uri="{FF2B5EF4-FFF2-40B4-BE49-F238E27FC236}">
                  <a16:creationId xmlns:a16="http://schemas.microsoft.com/office/drawing/2014/main" id="{E01BE535-7A9A-5116-BDE4-7ABC197110ED}"/>
                </a:ext>
              </a:extLst>
            </p:cNvPr>
            <p:cNvSpPr/>
            <p:nvPr/>
          </p:nvSpPr>
          <p:spPr>
            <a:xfrm>
              <a:off x="1494503" y="1386348"/>
              <a:ext cx="1306609"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26174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3A398867-6434-A21D-8176-E7C4B6D55AAD}"/>
              </a:ext>
            </a:extLst>
          </p:cNvPr>
          <p:cNvSpPr txBox="1"/>
          <p:nvPr/>
        </p:nvSpPr>
        <p:spPr>
          <a:xfrm>
            <a:off x="6788451" y="2186375"/>
            <a:ext cx="4667372"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Data Upload process is completed below screen will appear, where the association can be removed, to do so click on the REMOVE ASSOCIATION OF SCANNED COOLER button.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Click on REMOVE ASSOCIATION to remove the device association from the cooler as shown in the image below.</a:t>
            </a:r>
          </a:p>
        </p:txBody>
      </p:sp>
      <p:sp>
        <p:nvSpPr>
          <p:cNvPr id="4" name="Title 1">
            <a:extLst>
              <a:ext uri="{FF2B5EF4-FFF2-40B4-BE49-F238E27FC236}">
                <a16:creationId xmlns:a16="http://schemas.microsoft.com/office/drawing/2014/main" id="{D0AB94C8-F00B-87EB-BE11-8E41B7ABF35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REMOVE ASSOCIATION</a:t>
            </a:r>
            <a:endParaRPr lang="en-MY" sz="1800" b="1" dirty="0">
              <a:solidFill>
                <a:srgbClr val="FFC000"/>
              </a:solidFill>
            </a:endParaRPr>
          </a:p>
        </p:txBody>
      </p:sp>
      <p:pic>
        <p:nvPicPr>
          <p:cNvPr id="5" name="Picture 4">
            <a:extLst>
              <a:ext uri="{FF2B5EF4-FFF2-40B4-BE49-F238E27FC236}">
                <a16:creationId xmlns:a16="http://schemas.microsoft.com/office/drawing/2014/main" id="{EC567717-5E94-8DE1-0937-ABA518CE6754}"/>
              </a:ext>
            </a:extLst>
          </p:cNvPr>
          <p:cNvPicPr>
            <a:picLocks noChangeAspect="1"/>
          </p:cNvPicPr>
          <p:nvPr/>
        </p:nvPicPr>
        <p:blipFill>
          <a:blip r:embed="rId4"/>
          <a:srcRect/>
          <a:stretch/>
        </p:blipFill>
        <p:spPr>
          <a:xfrm>
            <a:off x="774389" y="844273"/>
            <a:ext cx="2407329" cy="5215881"/>
          </a:xfrm>
          <a:prstGeom prst="rect">
            <a:avLst/>
          </a:prstGeom>
          <a:ln w="19050">
            <a:solidFill>
              <a:schemeClr val="tx1"/>
            </a:solidFill>
          </a:ln>
        </p:spPr>
      </p:pic>
      <p:pic>
        <p:nvPicPr>
          <p:cNvPr id="6" name="Picture 5">
            <a:extLst>
              <a:ext uri="{FF2B5EF4-FFF2-40B4-BE49-F238E27FC236}">
                <a16:creationId xmlns:a16="http://schemas.microsoft.com/office/drawing/2014/main" id="{FD7C9DEE-D3A1-DB81-EF18-015CB2CA5291}"/>
              </a:ext>
            </a:extLst>
          </p:cNvPr>
          <p:cNvPicPr>
            <a:picLocks noChangeAspect="1"/>
          </p:cNvPicPr>
          <p:nvPr/>
        </p:nvPicPr>
        <p:blipFill>
          <a:blip r:embed="rId5"/>
          <a:srcRect/>
          <a:stretch/>
        </p:blipFill>
        <p:spPr>
          <a:xfrm>
            <a:off x="3795543" y="844273"/>
            <a:ext cx="2417294" cy="5238750"/>
          </a:xfrm>
          <a:prstGeom prst="rect">
            <a:avLst/>
          </a:prstGeom>
          <a:ln w="19050">
            <a:solidFill>
              <a:schemeClr val="tx1"/>
            </a:solidFill>
          </a:ln>
        </p:spPr>
      </p:pic>
    </p:spTree>
    <p:extLst>
      <p:ext uri="{BB962C8B-B14F-4D97-AF65-F5344CB8AC3E}">
        <p14:creationId xmlns:p14="http://schemas.microsoft.com/office/powerpoint/2010/main" val="35863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EBE49CD7-95D1-9038-D320-318AEB07BA66}"/>
              </a:ext>
            </a:extLst>
          </p:cNvPr>
          <p:cNvSpPr txBox="1"/>
          <p:nvPr/>
        </p:nvSpPr>
        <p:spPr>
          <a:xfrm>
            <a:off x="7071091" y="2065142"/>
            <a:ext cx="4364708"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 pop-up message will appear prompting you to remove the association. Click the REMOVE button to remove the association of the device or CANCEL not to remove the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removing the association successfully, a pop-up window will prompt you to confirm, click on the OK button.</a:t>
            </a:r>
          </a:p>
        </p:txBody>
      </p:sp>
      <p:pic>
        <p:nvPicPr>
          <p:cNvPr id="5" name="Picture 4">
            <a:extLst>
              <a:ext uri="{FF2B5EF4-FFF2-40B4-BE49-F238E27FC236}">
                <a16:creationId xmlns:a16="http://schemas.microsoft.com/office/drawing/2014/main" id="{90EC6296-9AB4-6C60-70AB-688CF9E6E8A7}"/>
              </a:ext>
            </a:extLst>
          </p:cNvPr>
          <p:cNvPicPr>
            <a:picLocks noChangeAspect="1"/>
          </p:cNvPicPr>
          <p:nvPr/>
        </p:nvPicPr>
        <p:blipFill>
          <a:blip r:embed="rId4"/>
          <a:srcRect/>
          <a:stretch/>
        </p:blipFill>
        <p:spPr>
          <a:xfrm>
            <a:off x="3931751" y="567305"/>
            <a:ext cx="2333787" cy="5057775"/>
          </a:xfrm>
          <a:prstGeom prst="rect">
            <a:avLst/>
          </a:prstGeom>
          <a:ln w="19050">
            <a:solidFill>
              <a:schemeClr val="tx1"/>
            </a:solidFill>
          </a:ln>
        </p:spPr>
      </p:pic>
      <p:grpSp>
        <p:nvGrpSpPr>
          <p:cNvPr id="8" name="Group 7">
            <a:extLst>
              <a:ext uri="{FF2B5EF4-FFF2-40B4-BE49-F238E27FC236}">
                <a16:creationId xmlns:a16="http://schemas.microsoft.com/office/drawing/2014/main" id="{36FF1ED2-B428-734A-6A5F-CBBACB2FAF0C}"/>
              </a:ext>
            </a:extLst>
          </p:cNvPr>
          <p:cNvGrpSpPr/>
          <p:nvPr/>
        </p:nvGrpSpPr>
        <p:grpSpPr>
          <a:xfrm>
            <a:off x="798982" y="567307"/>
            <a:ext cx="2333787" cy="5057775"/>
            <a:chOff x="798982" y="567307"/>
            <a:chExt cx="2333787" cy="5057775"/>
          </a:xfrm>
        </p:grpSpPr>
        <p:pic>
          <p:nvPicPr>
            <p:cNvPr id="4" name="Picture 3">
              <a:extLst>
                <a:ext uri="{FF2B5EF4-FFF2-40B4-BE49-F238E27FC236}">
                  <a16:creationId xmlns:a16="http://schemas.microsoft.com/office/drawing/2014/main" id="{5945ED89-CCF3-2082-4908-E3C0A267A714}"/>
                </a:ext>
              </a:extLst>
            </p:cNvPr>
            <p:cNvPicPr>
              <a:picLocks noChangeAspect="1"/>
            </p:cNvPicPr>
            <p:nvPr/>
          </p:nvPicPr>
          <p:blipFill>
            <a:blip r:embed="rId5"/>
            <a:srcRect/>
            <a:stretch/>
          </p:blipFill>
          <p:spPr>
            <a:xfrm>
              <a:off x="798982" y="567307"/>
              <a:ext cx="2333787" cy="5057775"/>
            </a:xfrm>
            <a:prstGeom prst="rect">
              <a:avLst/>
            </a:prstGeom>
            <a:ln w="19050">
              <a:solidFill>
                <a:schemeClr val="tx1"/>
              </a:solidFill>
            </a:ln>
          </p:spPr>
        </p:pic>
        <p:sp>
          <p:nvSpPr>
            <p:cNvPr id="6" name="Rectangle 5">
              <a:extLst>
                <a:ext uri="{FF2B5EF4-FFF2-40B4-BE49-F238E27FC236}">
                  <a16:creationId xmlns:a16="http://schemas.microsoft.com/office/drawing/2014/main" id="{021A597D-1E21-E191-7508-07C819BC095F}"/>
                </a:ext>
              </a:extLst>
            </p:cNvPr>
            <p:cNvSpPr/>
            <p:nvPr/>
          </p:nvSpPr>
          <p:spPr>
            <a:xfrm>
              <a:off x="2430207" y="3342148"/>
              <a:ext cx="495874"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8599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DE22CFF4-15CC-DEAB-0D0D-18FB42592437}"/>
              </a:ext>
            </a:extLst>
          </p:cNvPr>
          <p:cNvSpPr txBox="1"/>
          <p:nvPr/>
        </p:nvSpPr>
        <p:spPr>
          <a:xfrm>
            <a:off x="5273334" y="1980698"/>
            <a:ext cx="5586924"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device is not found within the next 60 seconds, the user will be prompted to Retry the scan for the device or to remove the association. This might happen when a device has a low or no battery charge or some other issue. Clicking on RETRY will again scan for the device.</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Choosing to Remove the association will bring you back to the First Point of the current section and removal of the association will be possible.</a:t>
            </a:r>
          </a:p>
        </p:txBody>
      </p:sp>
      <p:pic>
        <p:nvPicPr>
          <p:cNvPr id="4" name="Picture 3">
            <a:extLst>
              <a:ext uri="{FF2B5EF4-FFF2-40B4-BE49-F238E27FC236}">
                <a16:creationId xmlns:a16="http://schemas.microsoft.com/office/drawing/2014/main" id="{B9AF51A5-CA9D-AF15-AA09-2AF7C91FF216}"/>
              </a:ext>
            </a:extLst>
          </p:cNvPr>
          <p:cNvPicPr>
            <a:picLocks noChangeAspect="1"/>
          </p:cNvPicPr>
          <p:nvPr/>
        </p:nvPicPr>
        <p:blipFill>
          <a:blip r:embed="rId4"/>
          <a:stretch>
            <a:fillRect/>
          </a:stretch>
        </p:blipFill>
        <p:spPr>
          <a:xfrm>
            <a:off x="1331742" y="519406"/>
            <a:ext cx="2609850" cy="5172075"/>
          </a:xfrm>
          <a:prstGeom prst="rect">
            <a:avLst/>
          </a:prstGeom>
          <a:ln w="19050">
            <a:solidFill>
              <a:schemeClr val="tx1"/>
            </a:solidFill>
          </a:ln>
        </p:spPr>
      </p:pic>
    </p:spTree>
    <p:extLst>
      <p:ext uri="{BB962C8B-B14F-4D97-AF65-F5344CB8AC3E}">
        <p14:creationId xmlns:p14="http://schemas.microsoft.com/office/powerpoint/2010/main" val="275656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A5B6CDB-C7DA-9B8C-93CE-72D10F678B9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REMOVE ASSOCIATION LOGS</a:t>
            </a:r>
          </a:p>
        </p:txBody>
      </p:sp>
      <p:sp>
        <p:nvSpPr>
          <p:cNvPr id="4" name="TextBox 3">
            <a:extLst>
              <a:ext uri="{FF2B5EF4-FFF2-40B4-BE49-F238E27FC236}">
                <a16:creationId xmlns:a16="http://schemas.microsoft.com/office/drawing/2014/main" id="{68D581F6-446D-94FE-6305-2634CDA55283}"/>
              </a:ext>
            </a:extLst>
          </p:cNvPr>
          <p:cNvSpPr txBox="1"/>
          <p:nvPr/>
        </p:nvSpPr>
        <p:spPr>
          <a:xfrm>
            <a:off x="9163055" y="2244060"/>
            <a:ext cx="2585812" cy="236988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 LOGS </a:t>
            </a:r>
          </a:p>
          <a:p>
            <a:pPr algn="just">
              <a:lnSpc>
                <a:spcPct val="100000"/>
              </a:lnSpc>
            </a:pPr>
            <a:endParaRPr lang="en-US" sz="2000" b="0" dirty="0"/>
          </a:p>
          <a:p>
            <a:pPr algn="just">
              <a:lnSpc>
                <a:spcPct val="100000"/>
              </a:lnSpc>
            </a:pPr>
            <a:r>
              <a:rPr lang="en-US" sz="1600" b="0" dirty="0"/>
              <a:t>To check the removed association, tap on the hamburger menu in the upper right corner and then tap on REMOVE ASSOCIATION LOGS.</a:t>
            </a:r>
          </a:p>
        </p:txBody>
      </p:sp>
      <p:pic>
        <p:nvPicPr>
          <p:cNvPr id="6" name="Picture 5">
            <a:extLst>
              <a:ext uri="{FF2B5EF4-FFF2-40B4-BE49-F238E27FC236}">
                <a16:creationId xmlns:a16="http://schemas.microsoft.com/office/drawing/2014/main" id="{F90F9C0C-13B5-708B-C0F3-EDC821B3E356}"/>
              </a:ext>
            </a:extLst>
          </p:cNvPr>
          <p:cNvPicPr>
            <a:picLocks noChangeAspect="1"/>
          </p:cNvPicPr>
          <p:nvPr/>
        </p:nvPicPr>
        <p:blipFill>
          <a:blip r:embed="rId4"/>
          <a:srcRect/>
          <a:stretch/>
        </p:blipFill>
        <p:spPr>
          <a:xfrm>
            <a:off x="3378647" y="844272"/>
            <a:ext cx="2325586" cy="5040001"/>
          </a:xfrm>
          <a:prstGeom prst="rect">
            <a:avLst/>
          </a:prstGeom>
          <a:ln w="19050">
            <a:solidFill>
              <a:schemeClr val="tx1"/>
            </a:solidFill>
          </a:ln>
        </p:spPr>
      </p:pic>
      <p:pic>
        <p:nvPicPr>
          <p:cNvPr id="7" name="Picture 6">
            <a:extLst>
              <a:ext uri="{FF2B5EF4-FFF2-40B4-BE49-F238E27FC236}">
                <a16:creationId xmlns:a16="http://schemas.microsoft.com/office/drawing/2014/main" id="{33427D74-9EBF-6499-CA31-62D80BA5F986}"/>
              </a:ext>
            </a:extLst>
          </p:cNvPr>
          <p:cNvPicPr>
            <a:picLocks noChangeAspect="1"/>
          </p:cNvPicPr>
          <p:nvPr/>
        </p:nvPicPr>
        <p:blipFill>
          <a:blip r:embed="rId5"/>
          <a:srcRect/>
          <a:stretch/>
        </p:blipFill>
        <p:spPr>
          <a:xfrm>
            <a:off x="6292008" y="844273"/>
            <a:ext cx="2325586" cy="5040001"/>
          </a:xfrm>
          <a:prstGeom prst="rect">
            <a:avLst/>
          </a:prstGeom>
          <a:ln w="19050">
            <a:solidFill>
              <a:schemeClr val="tx1"/>
            </a:solidFill>
          </a:ln>
        </p:spPr>
      </p:pic>
      <p:grpSp>
        <p:nvGrpSpPr>
          <p:cNvPr id="9" name="Group 8">
            <a:extLst>
              <a:ext uri="{FF2B5EF4-FFF2-40B4-BE49-F238E27FC236}">
                <a16:creationId xmlns:a16="http://schemas.microsoft.com/office/drawing/2014/main" id="{5CCAE91B-CD0B-20D1-3524-BBC0774BA2A8}"/>
              </a:ext>
            </a:extLst>
          </p:cNvPr>
          <p:cNvGrpSpPr/>
          <p:nvPr/>
        </p:nvGrpSpPr>
        <p:grpSpPr>
          <a:xfrm>
            <a:off x="471474" y="844273"/>
            <a:ext cx="2325585" cy="5040000"/>
            <a:chOff x="471474" y="844273"/>
            <a:chExt cx="2325585" cy="5040000"/>
          </a:xfrm>
        </p:grpSpPr>
        <p:pic>
          <p:nvPicPr>
            <p:cNvPr id="5" name="Picture 4">
              <a:extLst>
                <a:ext uri="{FF2B5EF4-FFF2-40B4-BE49-F238E27FC236}">
                  <a16:creationId xmlns:a16="http://schemas.microsoft.com/office/drawing/2014/main" id="{2E0EA039-C19F-D2E7-1E15-2F1765CD7DBD}"/>
                </a:ext>
              </a:extLst>
            </p:cNvPr>
            <p:cNvPicPr>
              <a:picLocks noChangeAspect="1"/>
            </p:cNvPicPr>
            <p:nvPr/>
          </p:nvPicPr>
          <p:blipFill>
            <a:blip r:embed="rId6"/>
            <a:srcRect/>
            <a:stretch/>
          </p:blipFill>
          <p:spPr>
            <a:xfrm>
              <a:off x="471474" y="844273"/>
              <a:ext cx="2325585" cy="5040000"/>
            </a:xfrm>
            <a:prstGeom prst="rect">
              <a:avLst/>
            </a:prstGeom>
            <a:ln w="19050">
              <a:solidFill>
                <a:schemeClr val="tx1"/>
              </a:solidFill>
            </a:ln>
          </p:spPr>
        </p:pic>
        <p:sp>
          <p:nvSpPr>
            <p:cNvPr id="8" name="Rectangle 7">
              <a:extLst>
                <a:ext uri="{FF2B5EF4-FFF2-40B4-BE49-F238E27FC236}">
                  <a16:creationId xmlns:a16="http://schemas.microsoft.com/office/drawing/2014/main" id="{7138A1AD-979F-8366-9516-8B9FDEADD227}"/>
                </a:ext>
              </a:extLst>
            </p:cNvPr>
            <p:cNvSpPr/>
            <p:nvPr/>
          </p:nvSpPr>
          <p:spPr>
            <a:xfrm>
              <a:off x="1484263" y="1641987"/>
              <a:ext cx="1306609"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403553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D62419CE-3A2B-6B30-D476-53F156945180}"/>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sp>
        <p:nvSpPr>
          <p:cNvPr id="4" name="TextBox 3">
            <a:extLst>
              <a:ext uri="{FF2B5EF4-FFF2-40B4-BE49-F238E27FC236}">
                <a16:creationId xmlns:a16="http://schemas.microsoft.com/office/drawing/2014/main" id="{8D4D4DD5-28B9-01F7-77C9-E6B9242C176C}"/>
              </a:ext>
            </a:extLst>
          </p:cNvPr>
          <p:cNvSpPr txBox="1"/>
          <p:nvPr/>
        </p:nvSpPr>
        <p:spPr>
          <a:xfrm>
            <a:off x="7751065" y="1628507"/>
            <a:ext cx="3715628"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UPLOAD DATA</a:t>
            </a:r>
          </a:p>
          <a:p>
            <a:pPr algn="just">
              <a:lnSpc>
                <a:spcPct val="100000"/>
              </a:lnSpc>
            </a:pPr>
            <a:endParaRPr lang="en-US" sz="2000" b="0" dirty="0"/>
          </a:p>
          <a:p>
            <a:pPr marL="285750" indent="-285750" algn="just">
              <a:lnSpc>
                <a:spcPct val="100000"/>
              </a:lnSpc>
              <a:buFont typeface="Wingdings" panose="05000000000000000000" pitchFamily="2" charset="2"/>
              <a:buChar char="§"/>
            </a:pPr>
            <a:r>
              <a:rPr lang="en-US" sz="1600"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getting a proper internet connection click on the UPLOAD DATA button to upload the data stored in the application.</a:t>
            </a:r>
          </a:p>
          <a:p>
            <a:pPr algn="just">
              <a:lnSpc>
                <a:spcPct val="100000"/>
              </a:lnSpc>
            </a:pPr>
            <a:endParaRPr lang="en-US" sz="1600" b="0" dirty="0"/>
          </a:p>
          <a:p>
            <a:pPr algn="just">
              <a:lnSpc>
                <a:spcPct val="100000"/>
              </a:lnSpc>
            </a:pPr>
            <a:r>
              <a:rPr lang="en-US" sz="1600" b="0" dirty="0">
                <a:solidFill>
                  <a:srgbClr val="FFC000"/>
                </a:solidFill>
              </a:rPr>
              <a:t>Note: Do not close the application while data is uploaded.</a:t>
            </a:r>
          </a:p>
        </p:txBody>
      </p:sp>
      <p:pic>
        <p:nvPicPr>
          <p:cNvPr id="6" name="Picture 5">
            <a:extLst>
              <a:ext uri="{FF2B5EF4-FFF2-40B4-BE49-F238E27FC236}">
                <a16:creationId xmlns:a16="http://schemas.microsoft.com/office/drawing/2014/main" id="{E2AD1EAA-E1C6-3B9B-CCBD-7429AC2B3BA4}"/>
              </a:ext>
            </a:extLst>
          </p:cNvPr>
          <p:cNvPicPr>
            <a:picLocks noChangeAspect="1"/>
          </p:cNvPicPr>
          <p:nvPr/>
        </p:nvPicPr>
        <p:blipFill>
          <a:blip r:embed="rId4"/>
          <a:srcRect/>
          <a:stretch/>
        </p:blipFill>
        <p:spPr>
          <a:xfrm>
            <a:off x="4272468" y="842661"/>
            <a:ext cx="2326329" cy="5041612"/>
          </a:xfrm>
          <a:prstGeom prst="rect">
            <a:avLst/>
          </a:prstGeom>
          <a:ln w="19050">
            <a:solidFill>
              <a:schemeClr val="tx1"/>
            </a:solidFill>
          </a:ln>
        </p:spPr>
      </p:pic>
      <p:grpSp>
        <p:nvGrpSpPr>
          <p:cNvPr id="8" name="Group 7">
            <a:extLst>
              <a:ext uri="{FF2B5EF4-FFF2-40B4-BE49-F238E27FC236}">
                <a16:creationId xmlns:a16="http://schemas.microsoft.com/office/drawing/2014/main" id="{2B59DAC5-30D3-C63B-687C-A0C498D18042}"/>
              </a:ext>
            </a:extLst>
          </p:cNvPr>
          <p:cNvGrpSpPr/>
          <p:nvPr/>
        </p:nvGrpSpPr>
        <p:grpSpPr>
          <a:xfrm>
            <a:off x="759961" y="842661"/>
            <a:ext cx="2325585" cy="5040000"/>
            <a:chOff x="759961" y="842661"/>
            <a:chExt cx="2325585" cy="5040000"/>
          </a:xfrm>
        </p:grpSpPr>
        <p:pic>
          <p:nvPicPr>
            <p:cNvPr id="5" name="Picture 4">
              <a:extLst>
                <a:ext uri="{FF2B5EF4-FFF2-40B4-BE49-F238E27FC236}">
                  <a16:creationId xmlns:a16="http://schemas.microsoft.com/office/drawing/2014/main" id="{B71744DA-CC8E-5EB5-1A1E-E5E5E0873621}"/>
                </a:ext>
              </a:extLst>
            </p:cNvPr>
            <p:cNvPicPr>
              <a:picLocks noChangeAspect="1"/>
            </p:cNvPicPr>
            <p:nvPr/>
          </p:nvPicPr>
          <p:blipFill>
            <a:blip r:embed="rId5"/>
            <a:srcRect/>
            <a:stretch/>
          </p:blipFill>
          <p:spPr>
            <a:xfrm>
              <a:off x="759961" y="842661"/>
              <a:ext cx="2325585" cy="5040000"/>
            </a:xfrm>
            <a:prstGeom prst="rect">
              <a:avLst/>
            </a:prstGeom>
            <a:ln w="19050">
              <a:solidFill>
                <a:schemeClr val="tx1"/>
              </a:solidFill>
            </a:ln>
          </p:spPr>
        </p:pic>
        <p:sp>
          <p:nvSpPr>
            <p:cNvPr id="7" name="Rectangle 6">
              <a:extLst>
                <a:ext uri="{FF2B5EF4-FFF2-40B4-BE49-F238E27FC236}">
                  <a16:creationId xmlns:a16="http://schemas.microsoft.com/office/drawing/2014/main" id="{45C0EAF5-BDA5-A03C-C0DF-618FE8B7CB7A}"/>
                </a:ext>
              </a:extLst>
            </p:cNvPr>
            <p:cNvSpPr/>
            <p:nvPr/>
          </p:nvSpPr>
          <p:spPr>
            <a:xfrm>
              <a:off x="1778937" y="1917290"/>
              <a:ext cx="1306609"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420117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249DA7A2-E462-8C1D-01E3-9BF02377B491}"/>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CHANGE CONTROLLER SETTINGS- </a:t>
            </a:r>
            <a:r>
              <a:rPr lang="en-MY" sz="1800" b="1" dirty="0">
                <a:solidFill>
                  <a:srgbClr val="FFC000"/>
                </a:solidFill>
              </a:rPr>
              <a:t>CHANGE CONTROLLER SETTINGS</a:t>
            </a:r>
          </a:p>
        </p:txBody>
      </p:sp>
      <p:sp>
        <p:nvSpPr>
          <p:cNvPr id="4" name="TextBox 3">
            <a:extLst>
              <a:ext uri="{FF2B5EF4-FFF2-40B4-BE49-F238E27FC236}">
                <a16:creationId xmlns:a16="http://schemas.microsoft.com/office/drawing/2014/main" id="{3D1D1E29-0926-3B0F-C66A-E29E762A5A19}"/>
              </a:ext>
            </a:extLst>
          </p:cNvPr>
          <p:cNvSpPr txBox="1"/>
          <p:nvPr/>
        </p:nvSpPr>
        <p:spPr>
          <a:xfrm>
            <a:off x="329610" y="632069"/>
            <a:ext cx="11031813" cy="5453801"/>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sz="1600" dirty="0">
                <a:solidFill>
                  <a:srgbClr val="002060"/>
                </a:solidFill>
                <a:effectLst/>
                <a:latin typeface="+mj-lt"/>
                <a:ea typeface="Trebuchet MS" panose="020B0603020202020204" pitchFamily="34" charset="0"/>
                <a:cs typeface="Trebuchet MS" panose="020B0603020202020204" pitchFamily="34" charset="0"/>
              </a:rPr>
              <a:t>Change specific controller parameters via the Connecte</a:t>
            </a:r>
            <a:r>
              <a:rPr lang="en-IN" sz="1600" dirty="0">
                <a:solidFill>
                  <a:srgbClr val="002060"/>
                </a:solidFill>
                <a:latin typeface="+mj-lt"/>
                <a:ea typeface="Trebuchet MS" panose="020B0603020202020204" pitchFamily="34" charset="0"/>
                <a:cs typeface="Trebuchet MS" panose="020B0603020202020204" pitchFamily="34" charset="0"/>
              </a:rPr>
              <a:t>d Cooler Service</a:t>
            </a:r>
            <a:r>
              <a:rPr lang="en-IN" sz="1600" dirty="0">
                <a:solidFill>
                  <a:srgbClr val="002060"/>
                </a:solidFill>
                <a:effectLst/>
                <a:latin typeface="+mj-lt"/>
                <a:ea typeface="Trebuchet MS" panose="020B0603020202020204" pitchFamily="34" charset="0"/>
                <a:cs typeface="Trebuchet MS" panose="020B0603020202020204" pitchFamily="34" charset="0"/>
              </a:rPr>
              <a:t> application. To change specific parameters of the </a:t>
            </a:r>
            <a:r>
              <a:rPr lang="en-IN" sz="1600" b="1" dirty="0">
                <a:solidFill>
                  <a:srgbClr val="002060"/>
                </a:solidFill>
                <a:effectLst/>
                <a:latin typeface="+mj-lt"/>
                <a:ea typeface="Trebuchet MS" panose="020B0603020202020204" pitchFamily="34" charset="0"/>
                <a:cs typeface="Trebuchet MS" panose="020B0603020202020204" pitchFamily="34" charset="0"/>
              </a:rPr>
              <a:t>FFA / JEA / FDE </a:t>
            </a:r>
            <a:r>
              <a:rPr lang="en-IN" sz="1600" dirty="0">
                <a:solidFill>
                  <a:srgbClr val="002060"/>
                </a:solidFill>
                <a:effectLst/>
                <a:latin typeface="+mj-lt"/>
                <a:ea typeface="Trebuchet MS" panose="020B0603020202020204" pitchFamily="34" charset="0"/>
                <a:cs typeface="Trebuchet MS" panose="020B0603020202020204" pitchFamily="34" charset="0"/>
              </a:rPr>
              <a:t>controller for Sollatek device types.</a:t>
            </a:r>
          </a:p>
          <a:p>
            <a:pPr lvl="0" algn="just">
              <a:lnSpc>
                <a:spcPct val="115000"/>
              </a:lnSpc>
              <a:buClr>
                <a:srgbClr val="FFC000"/>
              </a:buClr>
            </a:pPr>
            <a:endParaRPr lang="en-IN" sz="1600" dirty="0">
              <a:effectLst/>
              <a:latin typeface="+mj-lt"/>
              <a:ea typeface="Trebuchet MS" panose="020B0603020202020204" pitchFamily="34" charset="0"/>
              <a:cs typeface="Trebuchet MS" panose="020B0603020202020204" pitchFamily="34" charset="0"/>
            </a:endParaRPr>
          </a:p>
          <a:p>
            <a:pPr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r>
              <a:rPr lang="en-IN" b="1" dirty="0">
                <a:solidFill>
                  <a:srgbClr val="FFC000"/>
                </a:solidFill>
                <a:effectLst/>
                <a:latin typeface="+mj-lt"/>
                <a:ea typeface="Trebuchet MS" panose="020B0603020202020204" pitchFamily="34" charset="0"/>
                <a:cs typeface="Trebuchet MS" panose="020B0603020202020204" pitchFamily="34" charset="0"/>
              </a:rPr>
              <a:t>List of Supported Devices to Change FFA Settings:</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FFM2BB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FFXy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GBR3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JEA 		 </a:t>
            </a:r>
            <a:r>
              <a:rPr lang="bg-BG" sz="1600" dirty="0">
                <a:solidFill>
                  <a:srgbClr val="002060"/>
                </a:solidFill>
                <a:effectLst/>
                <a:latin typeface="+mj-lt"/>
                <a:ea typeface="Trebuchet MS" panose="020B0603020202020204" pitchFamily="34" charset="0"/>
                <a:cs typeface="Calibri" panose="020F0502020204030204" pitchFamily="34" charset="0"/>
              </a:rPr>
              <a:t>–</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JEA</a:t>
            </a:r>
          </a:p>
          <a:p>
            <a:pPr marL="742950" lvl="1" indent="-285750" algn="just">
              <a:buClr>
                <a:srgbClr val="FFC000"/>
              </a:buClr>
              <a:buFont typeface="Symbol" panose="05050102010706020507" pitchFamily="18" charset="2"/>
              <a:buChar char=""/>
            </a:pPr>
            <a:r>
              <a:rPr lang="en-IN" sz="1600" b="1" dirty="0">
                <a:solidFill>
                  <a:srgbClr val="002060"/>
                </a:solidFill>
                <a:latin typeface="+mj-lt"/>
              </a:rPr>
              <a:t>Sollatek FDE	</a:t>
            </a:r>
            <a:r>
              <a:rPr lang="en-IN" sz="1600" dirty="0">
                <a:solidFill>
                  <a:srgbClr val="002060"/>
                </a:solidFill>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 </a:t>
            </a:r>
            <a:r>
              <a:rPr lang="en-US" dirty="0">
                <a:solidFill>
                  <a:srgbClr val="002060"/>
                </a:solidFill>
                <a:effectLst/>
                <a:latin typeface="+mj-lt"/>
                <a:ea typeface="Calibri" panose="020F0502020204030204" pitchFamily="34" charset="0"/>
                <a:cs typeface="Trebuchet MS" panose="020B0603020202020204" pitchFamily="34" charset="0"/>
              </a:rPr>
              <a:t> 	FDE</a:t>
            </a:r>
          </a:p>
          <a:p>
            <a:pPr marL="742950" lvl="1" indent="-285750" algn="just">
              <a:lnSpc>
                <a:spcPct val="115000"/>
              </a:lnSpc>
              <a:buClr>
                <a:srgbClr val="FFC000"/>
              </a:buClr>
              <a:buFont typeface="Symbol" panose="05050102010706020507" pitchFamily="18" charset="2"/>
              <a:buChar char=""/>
            </a:pPr>
            <a:endParaRPr lang="en-IN" dirty="0">
              <a:effectLst/>
              <a:latin typeface="+mj-lt"/>
              <a:ea typeface="Trebuchet MS" panose="020B0603020202020204" pitchFamily="34" charset="0"/>
              <a:cs typeface="Trebuchet MS" panose="020B0603020202020204" pitchFamily="34" charset="0"/>
            </a:endParaRPr>
          </a:p>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Below FFA / JEA / FDE Parameters are available for change using the </a:t>
            </a:r>
            <a:r>
              <a:rPr lang="en-IN" b="1" cap="all" dirty="0">
                <a:solidFill>
                  <a:srgbClr val="002060"/>
                </a:solidFill>
                <a:effectLst/>
                <a:latin typeface="+mj-lt"/>
                <a:ea typeface="Trebuchet MS" panose="020B0603020202020204" pitchFamily="34" charset="0"/>
                <a:cs typeface="Calibri" panose="020F0502020204030204" pitchFamily="34" charset="0"/>
              </a:rPr>
              <a:t>change CONTROLLER Setting </a:t>
            </a:r>
            <a:r>
              <a:rPr lang="en-IN" dirty="0">
                <a:solidFill>
                  <a:srgbClr val="002060"/>
                </a:solidFill>
                <a:effectLst/>
                <a:latin typeface="+mj-lt"/>
                <a:ea typeface="Trebuchet MS" panose="020B0603020202020204" pitchFamily="34" charset="0"/>
                <a:cs typeface="Calibri" panose="020F0502020204030204" pitchFamily="34" charset="0"/>
              </a:rPr>
              <a:t>functionality.</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dnI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Day Mode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Day Mode </a:t>
            </a:r>
          </a:p>
          <a:p>
            <a:pPr marL="742950" lvl="1" indent="-285750" algn="just">
              <a:buClr>
                <a:srgbClr val="FFC000"/>
              </a:buClr>
              <a:buFont typeface="Symbol" panose="05050102010706020507" pitchFamily="18" charset="2"/>
              <a:buChar char=""/>
            </a:pPr>
            <a:r>
              <a:rPr lang="en-IN" sz="1600" b="1" dirty="0" err="1">
                <a:solidFill>
                  <a:srgbClr val="002060"/>
                </a:solidFill>
                <a:effectLst/>
                <a:latin typeface="+mj-lt"/>
                <a:ea typeface="Trebuchet MS" panose="020B0603020202020204" pitchFamily="34" charset="0"/>
                <a:cs typeface="Trebuchet MS" panose="020B0603020202020204" pitchFamily="34" charset="0"/>
              </a:rPr>
              <a:t>nnI</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err="1">
                <a:solidFill>
                  <a:srgbClr val="002060"/>
                </a:solidFill>
                <a:latin typeface="+mj-lt"/>
                <a:ea typeface="Trebuchet MS" panose="020B0603020202020204" pitchFamily="34" charset="0"/>
                <a:cs typeface="Trebuchet MS" panose="020B0603020202020204" pitchFamily="34" charset="0"/>
              </a:rPr>
              <a:t>n</a:t>
            </a:r>
            <a:r>
              <a:rPr lang="en-IN" sz="1600" b="1" dirty="0" err="1">
                <a:solidFill>
                  <a:srgbClr val="002060"/>
                </a:solidFill>
                <a:effectLst/>
                <a:latin typeface="+mj-lt"/>
                <a:ea typeface="Trebuchet MS" panose="020B0603020202020204" pitchFamily="34" charset="0"/>
                <a:cs typeface="Trebuchet MS" panose="020B0603020202020204" pitchFamily="34" charset="0"/>
              </a:rPr>
              <a:t>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dF3</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Start Interval – In Hours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dF4</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End Interval – In Minutes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L0	</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Enable Light Regulation by Logic </a:t>
            </a:r>
            <a:endParaRPr lang="en-IN" sz="1600" dirty="0">
              <a:effectLst/>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18975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67ABE46-5DB1-4BD2-6F09-E0470A317276}"/>
              </a:ext>
            </a:extLst>
          </p:cNvPr>
          <p:cNvSpPr>
            <a:spLocks noGrp="1"/>
          </p:cNvSpPr>
          <p:nvPr>
            <p:ph type="title"/>
          </p:nvPr>
        </p:nvSpPr>
        <p:spPr>
          <a:xfrm>
            <a:off x="231937" y="193511"/>
            <a:ext cx="10515600" cy="465538"/>
          </a:xfrm>
        </p:spPr>
        <p:txBody>
          <a:bodyPr>
            <a:normAutofit fontScale="90000"/>
          </a:bodyPr>
          <a:lstStyle/>
          <a:p>
            <a:r>
              <a:rPr lang="en-US" sz="3600" b="1" dirty="0">
                <a:solidFill>
                  <a:srgbClr val="FFC000"/>
                </a:solidFill>
              </a:rPr>
              <a:t>MINIMUM REQUIREMENTS FOR THE PHONES</a:t>
            </a:r>
          </a:p>
        </p:txBody>
      </p:sp>
      <p:graphicFrame>
        <p:nvGraphicFramePr>
          <p:cNvPr id="6" name="Table 5">
            <a:extLst>
              <a:ext uri="{FF2B5EF4-FFF2-40B4-BE49-F238E27FC236}">
                <a16:creationId xmlns:a16="http://schemas.microsoft.com/office/drawing/2014/main" id="{4AC916B0-9634-3F8A-5B0C-66B3584018EC}"/>
              </a:ext>
            </a:extLst>
          </p:cNvPr>
          <p:cNvGraphicFramePr>
            <a:graphicFrameLocks noGrp="1"/>
          </p:cNvGraphicFramePr>
          <p:nvPr>
            <p:extLst>
              <p:ext uri="{D42A27DB-BD31-4B8C-83A1-F6EECF244321}">
                <p14:modId xmlns:p14="http://schemas.microsoft.com/office/powerpoint/2010/main" val="3836268733"/>
              </p:ext>
            </p:extLst>
          </p:nvPr>
        </p:nvGraphicFramePr>
        <p:xfrm>
          <a:off x="319217" y="957649"/>
          <a:ext cx="11160210" cy="4767903"/>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681129">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9.0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363724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FFA/JEA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6" name="Table 5">
            <a:extLst>
              <a:ext uri="{FF2B5EF4-FFF2-40B4-BE49-F238E27FC236}">
                <a16:creationId xmlns:a16="http://schemas.microsoft.com/office/drawing/2014/main" id="{4AB4923B-4D33-F2AC-4539-F13193FF74AF}"/>
              </a:ext>
            </a:extLst>
          </p:cNvPr>
          <p:cNvGraphicFramePr>
            <a:graphicFrameLocks noGrp="1"/>
          </p:cNvGraphicFramePr>
          <p:nvPr>
            <p:extLst>
              <p:ext uri="{D42A27DB-BD31-4B8C-83A1-F6EECF244321}">
                <p14:modId xmlns:p14="http://schemas.microsoft.com/office/powerpoint/2010/main" val="1598106337"/>
              </p:ext>
            </p:extLst>
          </p:nvPr>
        </p:nvGraphicFramePr>
        <p:xfrm>
          <a:off x="365759" y="915646"/>
          <a:ext cx="11196975" cy="4944382"/>
        </p:xfrm>
        <a:graphic>
          <a:graphicData uri="http://schemas.openxmlformats.org/drawingml/2006/table">
            <a:tbl>
              <a:tblPr>
                <a:tableStyleId>{5C22544A-7EE6-4342-B048-85BDC9FD1C3A}</a:tableStyleId>
              </a:tblPr>
              <a:tblGrid>
                <a:gridCol w="1640936">
                  <a:extLst>
                    <a:ext uri="{9D8B030D-6E8A-4147-A177-3AD203B41FA5}">
                      <a16:colId xmlns:a16="http://schemas.microsoft.com/office/drawing/2014/main" val="3676807694"/>
                    </a:ext>
                  </a:extLst>
                </a:gridCol>
                <a:gridCol w="5759363">
                  <a:extLst>
                    <a:ext uri="{9D8B030D-6E8A-4147-A177-3AD203B41FA5}">
                      <a16:colId xmlns:a16="http://schemas.microsoft.com/office/drawing/2014/main" val="3113869975"/>
                    </a:ext>
                  </a:extLst>
                </a:gridCol>
                <a:gridCol w="1383534">
                  <a:extLst>
                    <a:ext uri="{9D8B030D-6E8A-4147-A177-3AD203B41FA5}">
                      <a16:colId xmlns:a16="http://schemas.microsoft.com/office/drawing/2014/main" val="1179005892"/>
                    </a:ext>
                  </a:extLst>
                </a:gridCol>
                <a:gridCol w="1190484">
                  <a:extLst>
                    <a:ext uri="{9D8B030D-6E8A-4147-A177-3AD203B41FA5}">
                      <a16:colId xmlns:a16="http://schemas.microsoft.com/office/drawing/2014/main" val="3881704043"/>
                    </a:ext>
                  </a:extLst>
                </a:gridCol>
                <a:gridCol w="1222658">
                  <a:extLst>
                    <a:ext uri="{9D8B030D-6E8A-4147-A177-3AD203B41FA5}">
                      <a16:colId xmlns:a16="http://schemas.microsoft.com/office/drawing/2014/main" val="2374924132"/>
                    </a:ext>
                  </a:extLst>
                </a:gridCol>
              </a:tblGrid>
              <a:tr h="459169">
                <a:tc gridSpan="5">
                  <a:txBody>
                    <a:bodyPr/>
                    <a:lstStyle/>
                    <a:p>
                      <a:pPr algn="ctr" fontAlgn="ctr"/>
                      <a:r>
                        <a:rPr lang="en-US" sz="2000" b="1" u="none" strike="noStrike" dirty="0">
                          <a:solidFill>
                            <a:srgbClr val="002060"/>
                          </a:solidFill>
                          <a:effectLst/>
                        </a:rPr>
                        <a:t>FFA/JEA (</a:t>
                      </a:r>
                      <a:r>
                        <a:rPr lang="en-US" sz="2000" b="1" u="none" strike="noStrike" dirty="0" err="1">
                          <a:solidFill>
                            <a:srgbClr val="002060"/>
                          </a:solidFill>
                          <a:effectLst/>
                        </a:rPr>
                        <a:t>EvoCool</a:t>
                      </a:r>
                      <a:r>
                        <a:rPr lang="en-US" sz="2000" b="1" u="none" strike="noStrike" dirty="0">
                          <a:solidFill>
                            <a:srgbClr val="002060"/>
                          </a:solidFill>
                          <a:effectLst/>
                        </a:rPr>
                        <a:t>)</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0381569"/>
                  </a:ext>
                </a:extLst>
              </a:tr>
              <a:tr h="459169">
                <a:tc>
                  <a:txBody>
                    <a:bodyPr/>
                    <a:lstStyle/>
                    <a:p>
                      <a:pPr algn="ctr" fontAlgn="ctr"/>
                      <a:r>
                        <a:rPr lang="en-US" sz="1800" b="1" u="none" strike="noStrike">
                          <a:solidFill>
                            <a:srgbClr val="002060"/>
                          </a:solidFill>
                          <a:effectLst/>
                        </a:rPr>
                        <a:t>Parameters</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Purpose</a:t>
                      </a:r>
                      <a:endParaRPr lang="en-US" sz="18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Min</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Max</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Unit</a:t>
                      </a:r>
                      <a:endParaRPr lang="en-US" sz="18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6112438"/>
                  </a:ext>
                </a:extLst>
              </a:tr>
              <a:tr h="367334">
                <a:tc>
                  <a:txBody>
                    <a:bodyPr/>
                    <a:lstStyle/>
                    <a:p>
                      <a:pPr algn="ctr" fontAlgn="ctr"/>
                      <a:r>
                        <a:rPr lang="en-US" sz="1800" u="none" strike="noStrike" dirty="0" err="1">
                          <a:solidFill>
                            <a:srgbClr val="002060"/>
                          </a:solidFill>
                          <a:effectLst/>
                        </a:rPr>
                        <a:t>dnI</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cut-in value – Day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061066575"/>
                  </a:ext>
                </a:extLst>
              </a:tr>
              <a:tr h="352704">
                <a:tc>
                  <a:txBody>
                    <a:bodyPr/>
                    <a:lstStyle/>
                    <a:p>
                      <a:pPr algn="ctr" fontAlgn="ctr"/>
                      <a:r>
                        <a:rPr lang="en-US" sz="1800" u="none" strike="noStrike">
                          <a:solidFill>
                            <a:srgbClr val="002060"/>
                          </a:solidFill>
                          <a:effectLst/>
                        </a:rPr>
                        <a:t>dn0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Day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48437845"/>
                  </a:ext>
                </a:extLst>
              </a:tr>
              <a:tr h="367334">
                <a:tc>
                  <a:txBody>
                    <a:bodyPr/>
                    <a:lstStyle/>
                    <a:p>
                      <a:pPr algn="ctr" fontAlgn="ctr"/>
                      <a:r>
                        <a:rPr lang="en-US" sz="1800" u="none" strike="noStrike">
                          <a:solidFill>
                            <a:srgbClr val="002060"/>
                          </a:solidFill>
                          <a:effectLst/>
                        </a:rPr>
                        <a:t>nnI</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cut-in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53203352"/>
                  </a:ext>
                </a:extLst>
              </a:tr>
              <a:tr h="367334">
                <a:tc>
                  <a:txBody>
                    <a:bodyPr/>
                    <a:lstStyle/>
                    <a:p>
                      <a:pPr algn="ctr" fontAlgn="ctr"/>
                      <a:r>
                        <a:rPr lang="en-US" sz="1800" u="none" strike="noStrike">
                          <a:solidFill>
                            <a:srgbClr val="002060"/>
                          </a:solidFill>
                          <a:effectLst/>
                        </a:rPr>
                        <a:t>nn0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dirty="0">
                          <a:solidFill>
                            <a:srgbClr val="002060"/>
                          </a:solidFill>
                          <a:effectLst/>
                        </a:rPr>
                        <a:t>°C</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024413797"/>
                  </a:ext>
                </a:extLst>
              </a:tr>
              <a:tr h="367334">
                <a:tc>
                  <a:txBody>
                    <a:bodyPr/>
                    <a:lstStyle/>
                    <a:p>
                      <a:pPr algn="ctr" fontAlgn="ctr"/>
                      <a:r>
                        <a:rPr lang="en-US" sz="1800" u="none" strike="noStrike">
                          <a:solidFill>
                            <a:srgbClr val="002060"/>
                          </a:solidFill>
                          <a:effectLst/>
                        </a:rPr>
                        <a:t>dF3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Defrost Start Interval (hours)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 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hours</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09144111"/>
                  </a:ext>
                </a:extLst>
              </a:tr>
              <a:tr h="367334">
                <a:tc>
                  <a:txBody>
                    <a:bodyPr/>
                    <a:lstStyle/>
                    <a:p>
                      <a:pPr algn="ctr" fontAlgn="ctr"/>
                      <a:r>
                        <a:rPr lang="en-US" sz="1800" u="none" strike="noStrike">
                          <a:solidFill>
                            <a:srgbClr val="002060"/>
                          </a:solidFill>
                          <a:effectLst/>
                        </a:rPr>
                        <a:t>dF4</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Defrost Duration (minutes)</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N/A, 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35484069"/>
                  </a:ext>
                </a:extLst>
              </a:tr>
              <a:tr h="367334">
                <a:tc>
                  <a:txBody>
                    <a:bodyPr/>
                    <a:lstStyle/>
                    <a:p>
                      <a:pPr algn="ctr" fontAlgn="ctr"/>
                      <a:r>
                        <a:rPr lang="en-US" sz="1800" u="none" strike="noStrike">
                          <a:solidFill>
                            <a:srgbClr val="002060"/>
                          </a:solidFill>
                          <a:effectLst/>
                        </a:rPr>
                        <a:t>dOt</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Learning algorithm door operation duration threshold</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255</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seconds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286819223"/>
                  </a:ext>
                </a:extLst>
              </a:tr>
              <a:tr h="367334">
                <a:tc>
                  <a:txBody>
                    <a:bodyPr/>
                    <a:lstStyle/>
                    <a:p>
                      <a:pPr algn="ctr" fontAlgn="ctr"/>
                      <a:r>
                        <a:rPr lang="en-US" sz="1800" u="none" strike="noStrike">
                          <a:solidFill>
                            <a:srgbClr val="002060"/>
                          </a:solidFill>
                          <a:effectLst/>
                        </a:rPr>
                        <a:t>L0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Enable Light Regulation by Logic</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No</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Yes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599392"/>
                  </a:ext>
                </a:extLst>
              </a:tr>
              <a:tr h="367334">
                <a:tc>
                  <a:txBody>
                    <a:bodyPr/>
                    <a:lstStyle/>
                    <a:p>
                      <a:pPr algn="ctr" fontAlgn="ctr"/>
                      <a:r>
                        <a:rPr lang="en-US" sz="1800" u="none" strike="noStrike">
                          <a:solidFill>
                            <a:srgbClr val="002060"/>
                          </a:solidFill>
                          <a:effectLst/>
                        </a:rPr>
                        <a:t>L1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ON delay (NIGHT to DAY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640327387"/>
                  </a:ext>
                </a:extLst>
              </a:tr>
              <a:tr h="367334">
                <a:tc>
                  <a:txBody>
                    <a:bodyPr/>
                    <a:lstStyle/>
                    <a:p>
                      <a:pPr algn="ctr" fontAlgn="ctr"/>
                      <a:r>
                        <a:rPr lang="en-US" sz="1800" u="none" strike="noStrike">
                          <a:solidFill>
                            <a:srgbClr val="002060"/>
                          </a:solidFill>
                          <a:effectLst/>
                        </a:rPr>
                        <a:t>L2</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OFF delay (DAY to NIGHT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minutes</a:t>
                      </a:r>
                      <a:endParaRPr lang="en-US" sz="18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114643423"/>
                  </a:ext>
                </a:extLst>
              </a:tr>
              <a:tr h="367334">
                <a:tc>
                  <a:txBody>
                    <a:bodyPr/>
                    <a:lstStyle/>
                    <a:p>
                      <a:pPr algn="ctr" fontAlgn="ctr"/>
                      <a:r>
                        <a:rPr lang="en-US" sz="1800" u="none" strike="noStrike">
                          <a:solidFill>
                            <a:srgbClr val="002060"/>
                          </a:solidFill>
                          <a:effectLst/>
                        </a:rPr>
                        <a:t>L3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switch enable  / No / Yes</a:t>
                      </a:r>
                      <a:endParaRPr lang="en-US" sz="1800" b="0" i="0" u="none" strike="noStrike">
                        <a:solidFill>
                          <a:srgbClr val="002060"/>
                        </a:solidFill>
                        <a:effectLst/>
                        <a:latin typeface="Tahoma" panose="020B0604030504040204" pitchFamily="34" charset="0"/>
                      </a:endParaRPr>
                    </a:p>
                  </a:txBody>
                  <a:tcPr marL="9525" marR="9525" marT="9525" marB="0" anchor="ctr"/>
                </a:tc>
                <a:tc gridSpan="3">
                  <a:txBody>
                    <a:bodyPr/>
                    <a:lstStyle/>
                    <a:p>
                      <a:pPr algn="ctr" fontAlgn="ctr"/>
                      <a:r>
                        <a:rPr lang="en-US" sz="1800" u="none" strike="noStrike" dirty="0">
                          <a:solidFill>
                            <a:srgbClr val="002060"/>
                          </a:solidFill>
                          <a:effectLst/>
                        </a:rPr>
                        <a:t>No / Yes</a:t>
                      </a:r>
                      <a:endParaRPr lang="en-US" sz="1800" b="0" i="0" u="none" strike="noStrike" dirty="0">
                        <a:solidFill>
                          <a:srgbClr val="002060"/>
                        </a:solidFill>
                        <a:effectLst/>
                        <a:latin typeface="Tahoma" panose="020B060403050404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936038"/>
                  </a:ext>
                </a:extLst>
              </a:tr>
            </a:tbl>
          </a:graphicData>
        </a:graphic>
      </p:graphicFrame>
    </p:spTree>
    <p:extLst>
      <p:ext uri="{BB962C8B-B14F-4D97-AF65-F5344CB8AC3E}">
        <p14:creationId xmlns:p14="http://schemas.microsoft.com/office/powerpoint/2010/main" val="99677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FDE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5" name="Table 4">
            <a:extLst>
              <a:ext uri="{FF2B5EF4-FFF2-40B4-BE49-F238E27FC236}">
                <a16:creationId xmlns:a16="http://schemas.microsoft.com/office/drawing/2014/main" id="{29E45FC9-5596-B174-CC71-838F20253F1C}"/>
              </a:ext>
            </a:extLst>
          </p:cNvPr>
          <p:cNvGraphicFramePr>
            <a:graphicFrameLocks noGrp="1"/>
          </p:cNvGraphicFramePr>
          <p:nvPr>
            <p:extLst>
              <p:ext uri="{D42A27DB-BD31-4B8C-83A1-F6EECF244321}">
                <p14:modId xmlns:p14="http://schemas.microsoft.com/office/powerpoint/2010/main" val="3121197740"/>
              </p:ext>
            </p:extLst>
          </p:nvPr>
        </p:nvGraphicFramePr>
        <p:xfrm>
          <a:off x="365760" y="1016391"/>
          <a:ext cx="11521434" cy="4825218"/>
        </p:xfrm>
        <a:graphic>
          <a:graphicData uri="http://schemas.openxmlformats.org/drawingml/2006/table">
            <a:tbl>
              <a:tblPr>
                <a:tableStyleId>{5C22544A-7EE6-4342-B048-85BDC9FD1C3A}</a:tableStyleId>
              </a:tblPr>
              <a:tblGrid>
                <a:gridCol w="1431408">
                  <a:extLst>
                    <a:ext uri="{9D8B030D-6E8A-4147-A177-3AD203B41FA5}">
                      <a16:colId xmlns:a16="http://schemas.microsoft.com/office/drawing/2014/main" val="3724012756"/>
                    </a:ext>
                  </a:extLst>
                </a:gridCol>
                <a:gridCol w="5067866">
                  <a:extLst>
                    <a:ext uri="{9D8B030D-6E8A-4147-A177-3AD203B41FA5}">
                      <a16:colId xmlns:a16="http://schemas.microsoft.com/office/drawing/2014/main" val="3940524048"/>
                    </a:ext>
                  </a:extLst>
                </a:gridCol>
                <a:gridCol w="1561514">
                  <a:extLst>
                    <a:ext uri="{9D8B030D-6E8A-4147-A177-3AD203B41FA5}">
                      <a16:colId xmlns:a16="http://schemas.microsoft.com/office/drawing/2014/main" val="1851087777"/>
                    </a:ext>
                  </a:extLst>
                </a:gridCol>
                <a:gridCol w="1167618">
                  <a:extLst>
                    <a:ext uri="{9D8B030D-6E8A-4147-A177-3AD203B41FA5}">
                      <a16:colId xmlns:a16="http://schemas.microsoft.com/office/drawing/2014/main" val="898228782"/>
                    </a:ext>
                  </a:extLst>
                </a:gridCol>
                <a:gridCol w="1406769">
                  <a:extLst>
                    <a:ext uri="{9D8B030D-6E8A-4147-A177-3AD203B41FA5}">
                      <a16:colId xmlns:a16="http://schemas.microsoft.com/office/drawing/2014/main" val="2631829810"/>
                    </a:ext>
                  </a:extLst>
                </a:gridCol>
                <a:gridCol w="886259">
                  <a:extLst>
                    <a:ext uri="{9D8B030D-6E8A-4147-A177-3AD203B41FA5}">
                      <a16:colId xmlns:a16="http://schemas.microsoft.com/office/drawing/2014/main" val="841406517"/>
                    </a:ext>
                  </a:extLst>
                </a:gridCol>
              </a:tblGrid>
              <a:tr h="579111">
                <a:tc gridSpan="6">
                  <a:txBody>
                    <a:bodyPr/>
                    <a:lstStyle/>
                    <a:p>
                      <a:pPr algn="ctr" fontAlgn="b"/>
                      <a:r>
                        <a:rPr lang="en-US" sz="2000" b="1" u="none" strike="noStrike" dirty="0">
                          <a:solidFill>
                            <a:srgbClr val="002060"/>
                          </a:solidFill>
                          <a:effectLst/>
                        </a:rPr>
                        <a:t>FDEx2</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002271"/>
                  </a:ext>
                </a:extLst>
              </a:tr>
              <a:tr h="511723">
                <a:tc>
                  <a:txBody>
                    <a:bodyPr/>
                    <a:lstStyle/>
                    <a:p>
                      <a:pPr algn="ctr" fontAlgn="ctr"/>
                      <a:r>
                        <a:rPr lang="en-US" sz="2000" b="1" u="none" strike="noStrike">
                          <a:solidFill>
                            <a:srgbClr val="002060"/>
                          </a:solidFill>
                          <a:effectLst/>
                        </a:rPr>
                        <a:t>Parameters</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Purpose</a:t>
                      </a:r>
                      <a:endParaRPr lang="en-US" sz="20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Min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Max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Resolution</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Unit</a:t>
                      </a:r>
                      <a:endParaRPr lang="en-US" sz="20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2737020"/>
                  </a:ext>
                </a:extLst>
              </a:tr>
              <a:tr h="466798">
                <a:tc>
                  <a:txBody>
                    <a:bodyPr/>
                    <a:lstStyle/>
                    <a:p>
                      <a:pPr algn="ctr" fontAlgn="ctr"/>
                      <a:r>
                        <a:rPr lang="en-US" sz="2000" b="1" u="none" strike="noStrike">
                          <a:solidFill>
                            <a:srgbClr val="002060"/>
                          </a:solidFill>
                          <a:effectLst/>
                        </a:rPr>
                        <a:t>CIn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50963427"/>
                  </a:ext>
                </a:extLst>
              </a:tr>
              <a:tr h="466798">
                <a:tc>
                  <a:txBody>
                    <a:bodyPr/>
                    <a:lstStyle/>
                    <a:p>
                      <a:pPr algn="ctr" fontAlgn="ctr"/>
                      <a:r>
                        <a:rPr lang="en-US" sz="2000" b="1" u="none" strike="noStrike">
                          <a:solidFill>
                            <a:srgbClr val="002060"/>
                          </a:solidFill>
                          <a:effectLst/>
                        </a:rPr>
                        <a:t>COn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334747225"/>
                  </a:ext>
                </a:extLst>
              </a:tr>
              <a:tr h="466798">
                <a:tc>
                  <a:txBody>
                    <a:bodyPr/>
                    <a:lstStyle/>
                    <a:p>
                      <a:pPr algn="ctr" fontAlgn="ctr"/>
                      <a:r>
                        <a:rPr lang="en-US" sz="2000" b="1" u="none" strike="noStrike">
                          <a:solidFill>
                            <a:srgbClr val="002060"/>
                          </a:solidFill>
                          <a:effectLst/>
                        </a:rPr>
                        <a:t>OST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Offset value (display)</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10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0.5</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74401194"/>
                  </a:ext>
                </a:extLst>
              </a:tr>
              <a:tr h="466798">
                <a:tc>
                  <a:txBody>
                    <a:bodyPr/>
                    <a:lstStyle/>
                    <a:p>
                      <a:pPr algn="ctr" fontAlgn="ctr"/>
                      <a:r>
                        <a:rPr lang="en-US" sz="2000" b="1" u="none" strike="noStrike">
                          <a:solidFill>
                            <a:srgbClr val="002060"/>
                          </a:solidFill>
                          <a:effectLst/>
                        </a:rPr>
                        <a:t>DrC</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Door Closure for ES (EnergySaving) initiation</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hours</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22208432"/>
                  </a:ext>
                </a:extLst>
              </a:tr>
              <a:tr h="466798">
                <a:tc>
                  <a:txBody>
                    <a:bodyPr/>
                    <a:lstStyle/>
                    <a:p>
                      <a:pPr algn="ctr" fontAlgn="ctr"/>
                      <a:r>
                        <a:rPr lang="en-US" sz="2000" b="1" u="none" strike="noStrike">
                          <a:solidFill>
                            <a:srgbClr val="002060"/>
                          </a:solidFill>
                          <a:effectLst/>
                        </a:rPr>
                        <a:t>CIe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578317006"/>
                  </a:ext>
                </a:extLst>
              </a:tr>
              <a:tr h="466798">
                <a:tc>
                  <a:txBody>
                    <a:bodyPr/>
                    <a:lstStyle/>
                    <a:p>
                      <a:pPr algn="ctr" fontAlgn="ctr"/>
                      <a:r>
                        <a:rPr lang="en-US" sz="2000" b="1" u="none" strike="noStrike">
                          <a:solidFill>
                            <a:srgbClr val="002060"/>
                          </a:solidFill>
                          <a:effectLst/>
                        </a:rPr>
                        <a:t>Coe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0.1</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01759364"/>
                  </a:ext>
                </a:extLst>
              </a:tr>
              <a:tr h="466798">
                <a:tc>
                  <a:txBody>
                    <a:bodyPr/>
                    <a:lstStyle/>
                    <a:p>
                      <a:pPr algn="ctr" fontAlgn="ctr"/>
                      <a:r>
                        <a:rPr lang="en-US" sz="2000" b="1" u="none" strike="noStrike">
                          <a:solidFill>
                            <a:srgbClr val="002060"/>
                          </a:solidFill>
                          <a:effectLst/>
                        </a:rPr>
                        <a:t>DST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Defrost Start Timer (hours)</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24</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hours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67896030"/>
                  </a:ext>
                </a:extLst>
              </a:tr>
              <a:tr h="466798">
                <a:tc>
                  <a:txBody>
                    <a:bodyPr/>
                    <a:lstStyle/>
                    <a:p>
                      <a:pPr algn="ctr" fontAlgn="ctr"/>
                      <a:r>
                        <a:rPr lang="en-US" sz="2000" b="1" u="none" strike="noStrike" dirty="0">
                          <a:solidFill>
                            <a:srgbClr val="002060"/>
                          </a:solidFill>
                          <a:effectLst/>
                        </a:rPr>
                        <a:t>DET</a:t>
                      </a:r>
                      <a:endParaRPr lang="en-US" sz="2000" b="1"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Defrost end Timer (minutes)</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99</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minutes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4385374"/>
                  </a:ext>
                </a:extLst>
              </a:tr>
            </a:tbl>
          </a:graphicData>
        </a:graphic>
      </p:graphicFrame>
    </p:spTree>
    <p:extLst>
      <p:ext uri="{BB962C8B-B14F-4D97-AF65-F5344CB8AC3E}">
        <p14:creationId xmlns:p14="http://schemas.microsoft.com/office/powerpoint/2010/main" val="230425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A3D70F9A-B64A-7D23-DE17-92556A01BA20}"/>
              </a:ext>
            </a:extLst>
          </p:cNvPr>
          <p:cNvSpPr txBox="1"/>
          <p:nvPr/>
        </p:nvSpPr>
        <p:spPr>
          <a:xfrm>
            <a:off x="8469229" y="965332"/>
            <a:ext cx="3310626" cy="45243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Choose the CHANGE FFA SETTING(FFA) option to update the FFA/JEA Parameters of smart devices.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Information about the asset is presented for changing FFA/JEA parameters and by tapping on the Parameter the user can change the values of the FFA parameters.</a:t>
            </a:r>
          </a:p>
        </p:txBody>
      </p:sp>
      <p:pic>
        <p:nvPicPr>
          <p:cNvPr id="5" name="Picture 4">
            <a:extLst>
              <a:ext uri="{FF2B5EF4-FFF2-40B4-BE49-F238E27FC236}">
                <a16:creationId xmlns:a16="http://schemas.microsoft.com/office/drawing/2014/main" id="{11792A18-A763-670C-26D3-EAF2001D5790}"/>
              </a:ext>
            </a:extLst>
          </p:cNvPr>
          <p:cNvPicPr>
            <a:picLocks noChangeAspect="1"/>
          </p:cNvPicPr>
          <p:nvPr/>
        </p:nvPicPr>
        <p:blipFill>
          <a:blip r:embed="rId4"/>
          <a:srcRect/>
          <a:stretch/>
        </p:blipFill>
        <p:spPr>
          <a:xfrm>
            <a:off x="3116621" y="707490"/>
            <a:ext cx="2325585" cy="5040000"/>
          </a:xfrm>
          <a:prstGeom prst="rect">
            <a:avLst/>
          </a:prstGeom>
          <a:ln w="19050">
            <a:solidFill>
              <a:schemeClr val="tx1"/>
            </a:solidFill>
          </a:ln>
        </p:spPr>
      </p:pic>
      <p:pic>
        <p:nvPicPr>
          <p:cNvPr id="6" name="Picture 5">
            <a:extLst>
              <a:ext uri="{FF2B5EF4-FFF2-40B4-BE49-F238E27FC236}">
                <a16:creationId xmlns:a16="http://schemas.microsoft.com/office/drawing/2014/main" id="{2024DE08-43CE-B770-C056-6A6819EED867}"/>
              </a:ext>
            </a:extLst>
          </p:cNvPr>
          <p:cNvPicPr>
            <a:picLocks noChangeAspect="1"/>
          </p:cNvPicPr>
          <p:nvPr/>
        </p:nvPicPr>
        <p:blipFill>
          <a:blip r:embed="rId5"/>
          <a:srcRect/>
          <a:stretch/>
        </p:blipFill>
        <p:spPr>
          <a:xfrm>
            <a:off x="5904982" y="707490"/>
            <a:ext cx="2339289" cy="5069698"/>
          </a:xfrm>
          <a:prstGeom prst="rect">
            <a:avLst/>
          </a:prstGeom>
          <a:ln w="19050">
            <a:solidFill>
              <a:schemeClr val="tx1"/>
            </a:solidFill>
          </a:ln>
        </p:spPr>
      </p:pic>
      <p:grpSp>
        <p:nvGrpSpPr>
          <p:cNvPr id="7" name="Group 6">
            <a:extLst>
              <a:ext uri="{FF2B5EF4-FFF2-40B4-BE49-F238E27FC236}">
                <a16:creationId xmlns:a16="http://schemas.microsoft.com/office/drawing/2014/main" id="{64A5B0A9-C217-77A2-1078-07B88ECEF25E}"/>
              </a:ext>
            </a:extLst>
          </p:cNvPr>
          <p:cNvGrpSpPr/>
          <p:nvPr/>
        </p:nvGrpSpPr>
        <p:grpSpPr>
          <a:xfrm>
            <a:off x="379688" y="767613"/>
            <a:ext cx="2282698" cy="4947053"/>
            <a:chOff x="442233" y="931696"/>
            <a:chExt cx="2282698" cy="4947053"/>
          </a:xfrm>
        </p:grpSpPr>
        <p:pic>
          <p:nvPicPr>
            <p:cNvPr id="8" name="Picture 7">
              <a:extLst>
                <a:ext uri="{FF2B5EF4-FFF2-40B4-BE49-F238E27FC236}">
                  <a16:creationId xmlns:a16="http://schemas.microsoft.com/office/drawing/2014/main" id="{2BD20A55-BF21-6805-CC59-B4B9F6988572}"/>
                </a:ext>
              </a:extLst>
            </p:cNvPr>
            <p:cNvPicPr>
              <a:picLocks noChangeAspect="1"/>
            </p:cNvPicPr>
            <p:nvPr/>
          </p:nvPicPr>
          <p:blipFill>
            <a:blip r:embed="rId6"/>
            <a:srcRect/>
            <a:stretch/>
          </p:blipFill>
          <p:spPr>
            <a:xfrm>
              <a:off x="442233" y="931696"/>
              <a:ext cx="2282698" cy="4947053"/>
            </a:xfrm>
            <a:prstGeom prst="rect">
              <a:avLst/>
            </a:prstGeom>
            <a:ln w="28575">
              <a:solidFill>
                <a:schemeClr val="tx1"/>
              </a:solidFill>
            </a:ln>
          </p:spPr>
        </p:pic>
        <p:sp>
          <p:nvSpPr>
            <p:cNvPr id="9" name="Rectangle 8">
              <a:extLst>
                <a:ext uri="{FF2B5EF4-FFF2-40B4-BE49-F238E27FC236}">
                  <a16:creationId xmlns:a16="http://schemas.microsoft.com/office/drawing/2014/main" id="{A83B2B86-12FD-1032-5779-F011EFDB5E36}"/>
                </a:ext>
              </a:extLst>
            </p:cNvPr>
            <p:cNvSpPr/>
            <p:nvPr/>
          </p:nvSpPr>
          <p:spPr>
            <a:xfrm>
              <a:off x="558712" y="3282814"/>
              <a:ext cx="2082197" cy="3913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3988077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C1B4335F-F095-0745-43CC-AD66FC97E256}"/>
              </a:ext>
            </a:extLst>
          </p:cNvPr>
          <p:cNvSpPr txBox="1"/>
          <p:nvPr/>
        </p:nvSpPr>
        <p:spPr>
          <a:xfrm>
            <a:off x="8623974" y="2480307"/>
            <a:ext cx="3310626" cy="156966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By tapping on the parameter, the user can change the values of the FFA parameter and after successfully changing the FFA parameter success message will appear.</a:t>
            </a:r>
          </a:p>
        </p:txBody>
      </p:sp>
      <p:pic>
        <p:nvPicPr>
          <p:cNvPr id="4" name="Picture 3">
            <a:extLst>
              <a:ext uri="{FF2B5EF4-FFF2-40B4-BE49-F238E27FC236}">
                <a16:creationId xmlns:a16="http://schemas.microsoft.com/office/drawing/2014/main" id="{CBF47634-AF59-62DD-A954-1E900CFF1F16}"/>
              </a:ext>
            </a:extLst>
          </p:cNvPr>
          <p:cNvPicPr>
            <a:picLocks noChangeAspect="1"/>
          </p:cNvPicPr>
          <p:nvPr/>
        </p:nvPicPr>
        <p:blipFill>
          <a:blip r:embed="rId4"/>
          <a:srcRect/>
          <a:stretch/>
        </p:blipFill>
        <p:spPr>
          <a:xfrm>
            <a:off x="421719" y="720120"/>
            <a:ext cx="2337129" cy="5065017"/>
          </a:xfrm>
          <a:prstGeom prst="rect">
            <a:avLst/>
          </a:prstGeom>
          <a:ln w="19050">
            <a:solidFill>
              <a:schemeClr val="tx1"/>
            </a:solidFill>
          </a:ln>
        </p:spPr>
      </p:pic>
      <p:pic>
        <p:nvPicPr>
          <p:cNvPr id="5" name="Picture 4">
            <a:extLst>
              <a:ext uri="{FF2B5EF4-FFF2-40B4-BE49-F238E27FC236}">
                <a16:creationId xmlns:a16="http://schemas.microsoft.com/office/drawing/2014/main" id="{85C14E54-4763-7FEA-3732-E1C9EB2B3C5F}"/>
              </a:ext>
            </a:extLst>
          </p:cNvPr>
          <p:cNvPicPr>
            <a:picLocks noChangeAspect="1"/>
          </p:cNvPicPr>
          <p:nvPr/>
        </p:nvPicPr>
        <p:blipFill>
          <a:blip r:embed="rId5"/>
          <a:srcRect/>
          <a:stretch/>
        </p:blipFill>
        <p:spPr>
          <a:xfrm>
            <a:off x="3110721" y="745138"/>
            <a:ext cx="2325585" cy="5040000"/>
          </a:xfrm>
          <a:prstGeom prst="rect">
            <a:avLst/>
          </a:prstGeom>
          <a:ln w="19050">
            <a:solidFill>
              <a:schemeClr val="tx1"/>
            </a:solidFill>
          </a:ln>
        </p:spPr>
      </p:pic>
      <p:pic>
        <p:nvPicPr>
          <p:cNvPr id="6" name="Picture 5">
            <a:extLst>
              <a:ext uri="{FF2B5EF4-FFF2-40B4-BE49-F238E27FC236}">
                <a16:creationId xmlns:a16="http://schemas.microsoft.com/office/drawing/2014/main" id="{1CCAEE0C-73E0-98DE-C5BB-D12A496BD580}"/>
              </a:ext>
            </a:extLst>
          </p:cNvPr>
          <p:cNvPicPr>
            <a:picLocks noChangeAspect="1"/>
          </p:cNvPicPr>
          <p:nvPr/>
        </p:nvPicPr>
        <p:blipFill>
          <a:blip r:embed="rId6"/>
          <a:srcRect/>
          <a:stretch/>
        </p:blipFill>
        <p:spPr>
          <a:xfrm>
            <a:off x="6001120" y="745135"/>
            <a:ext cx="2325586" cy="5040001"/>
          </a:xfrm>
          <a:prstGeom prst="rect">
            <a:avLst/>
          </a:prstGeom>
          <a:ln w="19050">
            <a:solidFill>
              <a:schemeClr val="tx1"/>
            </a:solidFill>
          </a:ln>
        </p:spPr>
      </p:pic>
    </p:spTree>
    <p:extLst>
      <p:ext uri="{BB962C8B-B14F-4D97-AF65-F5344CB8AC3E}">
        <p14:creationId xmlns:p14="http://schemas.microsoft.com/office/powerpoint/2010/main" val="2687404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E454F3E-9797-099E-10AC-48C82C52EC4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CHECK COOLER STATUS </a:t>
            </a:r>
          </a:p>
        </p:txBody>
      </p:sp>
      <p:sp>
        <p:nvSpPr>
          <p:cNvPr id="4" name="TextBox 3">
            <a:extLst>
              <a:ext uri="{FF2B5EF4-FFF2-40B4-BE49-F238E27FC236}">
                <a16:creationId xmlns:a16="http://schemas.microsoft.com/office/drawing/2014/main" id="{D504C26D-7228-C27D-C42C-337145DE5701}"/>
              </a:ext>
            </a:extLst>
          </p:cNvPr>
          <p:cNvSpPr txBox="1"/>
          <p:nvPr/>
        </p:nvSpPr>
        <p:spPr>
          <a:xfrm>
            <a:off x="8455162" y="1717668"/>
            <a:ext cx="3310626"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CHECK COOLER STATUS to check specific smart device current sensor data, FW version info, and DFU functionality if the latest Firmware is available for the Scanned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2223E284-A9ED-31DA-3BDB-7111E496546C}"/>
              </a:ext>
            </a:extLst>
          </p:cNvPr>
          <p:cNvPicPr>
            <a:picLocks noChangeAspect="1"/>
          </p:cNvPicPr>
          <p:nvPr/>
        </p:nvPicPr>
        <p:blipFill>
          <a:blip r:embed="rId4"/>
          <a:srcRect/>
          <a:stretch/>
        </p:blipFill>
        <p:spPr>
          <a:xfrm>
            <a:off x="3075319" y="844273"/>
            <a:ext cx="2339289" cy="5069698"/>
          </a:xfrm>
          <a:prstGeom prst="rect">
            <a:avLst/>
          </a:prstGeom>
          <a:ln w="19050">
            <a:solidFill>
              <a:schemeClr val="tx1"/>
            </a:solidFill>
          </a:ln>
        </p:spPr>
      </p:pic>
      <p:pic>
        <p:nvPicPr>
          <p:cNvPr id="7" name="Picture 6">
            <a:extLst>
              <a:ext uri="{FF2B5EF4-FFF2-40B4-BE49-F238E27FC236}">
                <a16:creationId xmlns:a16="http://schemas.microsoft.com/office/drawing/2014/main" id="{2BA9AADD-53DE-225B-48B8-B902BA60930E}"/>
              </a:ext>
            </a:extLst>
          </p:cNvPr>
          <p:cNvPicPr>
            <a:picLocks noChangeAspect="1"/>
          </p:cNvPicPr>
          <p:nvPr/>
        </p:nvPicPr>
        <p:blipFill>
          <a:blip r:embed="rId5"/>
          <a:srcRect/>
          <a:stretch/>
        </p:blipFill>
        <p:spPr>
          <a:xfrm>
            <a:off x="5890915" y="844273"/>
            <a:ext cx="2339289" cy="5069698"/>
          </a:xfrm>
          <a:prstGeom prst="rect">
            <a:avLst/>
          </a:prstGeom>
          <a:ln w="19050">
            <a:solidFill>
              <a:schemeClr val="tx1"/>
            </a:solidFill>
          </a:ln>
        </p:spPr>
      </p:pic>
      <p:grpSp>
        <p:nvGrpSpPr>
          <p:cNvPr id="8" name="Group 7">
            <a:extLst>
              <a:ext uri="{FF2B5EF4-FFF2-40B4-BE49-F238E27FC236}">
                <a16:creationId xmlns:a16="http://schemas.microsoft.com/office/drawing/2014/main" id="{B43B4926-3A63-4DCB-EA31-AB39CB3BEC25}"/>
              </a:ext>
            </a:extLst>
          </p:cNvPr>
          <p:cNvGrpSpPr/>
          <p:nvPr/>
        </p:nvGrpSpPr>
        <p:grpSpPr>
          <a:xfrm>
            <a:off x="351554" y="906794"/>
            <a:ext cx="2282698" cy="4947053"/>
            <a:chOff x="442233" y="931696"/>
            <a:chExt cx="2282698" cy="4947053"/>
          </a:xfrm>
        </p:grpSpPr>
        <p:pic>
          <p:nvPicPr>
            <p:cNvPr id="9" name="Picture 8">
              <a:extLst>
                <a:ext uri="{FF2B5EF4-FFF2-40B4-BE49-F238E27FC236}">
                  <a16:creationId xmlns:a16="http://schemas.microsoft.com/office/drawing/2014/main" id="{4B369CD2-3FBC-2C0B-B7A3-E37F06E657D0}"/>
                </a:ext>
              </a:extLst>
            </p:cNvPr>
            <p:cNvPicPr>
              <a:picLocks noChangeAspect="1"/>
            </p:cNvPicPr>
            <p:nvPr/>
          </p:nvPicPr>
          <p:blipFill>
            <a:blip r:embed="rId6"/>
            <a:srcRect/>
            <a:stretch/>
          </p:blipFill>
          <p:spPr>
            <a:xfrm>
              <a:off x="442233" y="931696"/>
              <a:ext cx="2282698" cy="4947053"/>
            </a:xfrm>
            <a:prstGeom prst="rect">
              <a:avLst/>
            </a:prstGeom>
            <a:ln w="28575">
              <a:solidFill>
                <a:schemeClr val="tx1"/>
              </a:solidFill>
            </a:ln>
          </p:spPr>
        </p:pic>
        <p:sp>
          <p:nvSpPr>
            <p:cNvPr id="10" name="Rectangle 9">
              <a:extLst>
                <a:ext uri="{FF2B5EF4-FFF2-40B4-BE49-F238E27FC236}">
                  <a16:creationId xmlns:a16="http://schemas.microsoft.com/office/drawing/2014/main" id="{04999466-EC53-7DAB-5D4C-A4BD9D6402E1}"/>
                </a:ext>
              </a:extLst>
            </p:cNvPr>
            <p:cNvSpPr/>
            <p:nvPr/>
          </p:nvSpPr>
          <p:spPr>
            <a:xfrm>
              <a:off x="516891" y="3667501"/>
              <a:ext cx="2082197" cy="33946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55341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3FC2AC18-A1CB-02D6-1AC6-A582321266EB}"/>
              </a:ext>
            </a:extLst>
          </p:cNvPr>
          <p:cNvSpPr txBox="1"/>
          <p:nvPr/>
        </p:nvSpPr>
        <p:spPr>
          <a:xfrm>
            <a:off x="5949344" y="740089"/>
            <a:ext cx="5986634" cy="50167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Information about the asset is presented to check the cooler status.</a:t>
            </a:r>
          </a:p>
          <a:p>
            <a:pPr marL="285750" indent="-285750" algn="just">
              <a:lnSpc>
                <a:spcPct val="100000"/>
              </a:lnSpc>
              <a:buFont typeface="Wingdings" panose="05000000000000000000" pitchFamily="2" charset="2"/>
              <a:buChar char="§"/>
            </a:pPr>
            <a:r>
              <a:rPr lang="en-US" sz="1600" b="0" dirty="0"/>
              <a:t>Below is the data which is shown on the CHECK COOLER STATUS screen: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Showing for EBEST Smart device:</a:t>
            </a:r>
          </a:p>
          <a:p>
            <a:pPr algn="just">
              <a:lnSpc>
                <a:spcPct val="100000"/>
              </a:lnSpc>
            </a:pPr>
            <a:r>
              <a:rPr lang="en-US" dirty="0"/>
              <a:t>	BATTERY STATUS </a:t>
            </a:r>
            <a:r>
              <a:rPr lang="en-US" b="0" dirty="0"/>
              <a:t>– Showing Battery Status HIGH, MEDIUM, POOR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EBEST and SOLLATEK Smart device:</a:t>
            </a:r>
          </a:p>
          <a:p>
            <a:pPr algn="just">
              <a:lnSpc>
                <a:spcPct val="100000"/>
              </a:lnSpc>
            </a:pPr>
            <a:r>
              <a:rPr lang="en-US" b="0" dirty="0"/>
              <a:t>	</a:t>
            </a:r>
            <a:r>
              <a:rPr lang="en-US" dirty="0"/>
              <a:t>DOOR STATUS </a:t>
            </a:r>
            <a:r>
              <a:rPr lang="en-US" b="0" dirty="0"/>
              <a:t>– Showing Door status OPEN or CLOSE </a:t>
            </a:r>
          </a:p>
          <a:p>
            <a:pPr algn="just">
              <a:lnSpc>
                <a:spcPct val="100000"/>
              </a:lnSpc>
            </a:pPr>
            <a:r>
              <a:rPr lang="en-US" b="0" dirty="0"/>
              <a:t>	</a:t>
            </a:r>
            <a:r>
              <a:rPr lang="en-US" dirty="0"/>
              <a:t>FW STATUS </a:t>
            </a:r>
            <a:r>
              <a:rPr lang="en-US" b="0" dirty="0"/>
              <a:t>– Showing FIRMWARE VERSION and UPDATE option </a:t>
            </a:r>
          </a:p>
          <a:p>
            <a:pPr algn="just">
              <a:lnSpc>
                <a:spcPct val="100000"/>
              </a:lnSpc>
            </a:pPr>
            <a:r>
              <a:rPr lang="en-US" b="0" dirty="0"/>
              <a:t>	</a:t>
            </a:r>
            <a:r>
              <a:rPr lang="en-US" dirty="0"/>
              <a:t>LIGHT</a:t>
            </a:r>
            <a:r>
              <a:rPr lang="en-US" b="0" dirty="0"/>
              <a:t> – Showing LIGHT ON/OFF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SOLLATEK Smart device:</a:t>
            </a:r>
          </a:p>
          <a:p>
            <a:pPr algn="just">
              <a:lnSpc>
                <a:spcPct val="100000"/>
              </a:lnSpc>
            </a:pPr>
            <a:r>
              <a:rPr lang="en-US" sz="1200" b="0" dirty="0"/>
              <a:t>	</a:t>
            </a:r>
            <a:r>
              <a:rPr lang="en-US" sz="1200" dirty="0"/>
              <a:t>COMPRESSOR</a:t>
            </a:r>
            <a:r>
              <a:rPr lang="en-US" sz="1200" b="0" dirty="0"/>
              <a:t> – Showing Cooler COMPRESSOR ON/OFF status</a:t>
            </a:r>
          </a:p>
          <a:p>
            <a:pPr algn="just">
              <a:lnSpc>
                <a:spcPct val="100000"/>
              </a:lnSpc>
            </a:pPr>
            <a:r>
              <a:rPr lang="en-US" sz="1200" b="0" dirty="0"/>
              <a:t>	</a:t>
            </a:r>
            <a:r>
              <a:rPr lang="en-US" sz="1200" dirty="0"/>
              <a:t>FAN</a:t>
            </a:r>
            <a:r>
              <a:rPr lang="en-US" sz="1200" b="0" dirty="0"/>
              <a:t> – Showing Cooler FAN ON/OFF status</a:t>
            </a:r>
          </a:p>
          <a:p>
            <a:pPr algn="just">
              <a:lnSpc>
                <a:spcPct val="100000"/>
              </a:lnSpc>
            </a:pPr>
            <a:r>
              <a:rPr lang="en-US" sz="1200" b="0" dirty="0"/>
              <a:t>	</a:t>
            </a:r>
            <a:r>
              <a:rPr lang="en-US" sz="1200" dirty="0"/>
              <a:t>POWER</a:t>
            </a:r>
            <a:r>
              <a:rPr lang="en-US" sz="1200" b="0" dirty="0"/>
              <a:t> – Showing Smart device POWER Status MAINS/BATTERY</a:t>
            </a:r>
          </a:p>
          <a:p>
            <a:pPr algn="just">
              <a:lnSpc>
                <a:spcPct val="100000"/>
              </a:lnSpc>
            </a:pPr>
            <a:r>
              <a:rPr lang="en-US" sz="1200" b="0" dirty="0"/>
              <a:t>	</a:t>
            </a:r>
            <a:r>
              <a:rPr lang="en-US" sz="1200" dirty="0"/>
              <a:t>ALARM – </a:t>
            </a:r>
            <a:r>
              <a:rPr lang="en-US" sz="1200" b="0" dirty="0"/>
              <a:t>Showing Cooler Alarm COUNT in Status</a:t>
            </a:r>
          </a:p>
          <a:p>
            <a:pPr algn="just">
              <a:lnSpc>
                <a:spcPct val="100000"/>
              </a:lnSpc>
            </a:pPr>
            <a:r>
              <a:rPr lang="en-US" sz="1200" b="0" dirty="0"/>
              <a:t>	</a:t>
            </a:r>
            <a:r>
              <a:rPr lang="en-US" sz="1200" dirty="0"/>
              <a:t>CONTROLLER STATUS</a:t>
            </a:r>
            <a:r>
              <a:rPr lang="en-US" sz="1200" b="0" dirty="0"/>
              <a:t> – Showing Cooler Controller Status OK /NOT OK</a:t>
            </a:r>
          </a:p>
          <a:p>
            <a:pPr algn="just">
              <a:lnSpc>
                <a:spcPct val="100000"/>
              </a:lnSpc>
            </a:pPr>
            <a:r>
              <a:rPr lang="en-US" sz="1200" b="0" dirty="0"/>
              <a:t>	</a:t>
            </a:r>
            <a:r>
              <a:rPr lang="en-US" sz="1200" dirty="0"/>
              <a:t>VOLTAGE</a:t>
            </a:r>
            <a:r>
              <a:rPr lang="en-US" sz="1200" b="0" dirty="0"/>
              <a:t> – Showing Cooler Voltage in VOLT</a:t>
            </a:r>
          </a:p>
          <a:p>
            <a:pPr algn="just">
              <a:lnSpc>
                <a:spcPct val="100000"/>
              </a:lnSpc>
            </a:pPr>
            <a:r>
              <a:rPr lang="en-US" sz="1200" b="0" dirty="0"/>
              <a:t>	</a:t>
            </a:r>
            <a:r>
              <a:rPr lang="en-US" sz="1200" dirty="0"/>
              <a:t>CABINET TEMP</a:t>
            </a:r>
            <a:r>
              <a:rPr lang="en-US" sz="1200" b="0" dirty="0"/>
              <a:t> – Showing Cooler Cabinet Temperature in CELSIUS</a:t>
            </a:r>
          </a:p>
          <a:p>
            <a:pPr algn="just">
              <a:lnSpc>
                <a:spcPct val="100000"/>
              </a:lnSpc>
            </a:pPr>
            <a:r>
              <a:rPr lang="en-US" sz="1200" b="0" dirty="0"/>
              <a:t>	</a:t>
            </a:r>
            <a:r>
              <a:rPr lang="en-US" sz="1200" dirty="0"/>
              <a:t>GPRS STATUS </a:t>
            </a:r>
            <a:r>
              <a:rPr lang="en-US" sz="1200" b="0" dirty="0"/>
              <a:t>– Showing SUCCESSFUL GPRS CONNECTION in status</a:t>
            </a:r>
          </a:p>
          <a:p>
            <a:pPr algn="just">
              <a:lnSpc>
                <a:spcPct val="100000"/>
              </a:lnSpc>
            </a:pPr>
            <a:r>
              <a:rPr lang="en-US" sz="1200" b="0" dirty="0"/>
              <a:t>	</a:t>
            </a:r>
            <a:r>
              <a:rPr lang="en-US" sz="1200" dirty="0"/>
              <a:t>LAST GPRS ACTIVITY – </a:t>
            </a:r>
            <a:r>
              <a:rPr lang="en-US" sz="1200" b="0" dirty="0"/>
              <a:t>Showing LAST GPRS ACTIVITY DATE-TIME in Status</a:t>
            </a:r>
            <a:endParaRPr lang="en-US" b="0" dirty="0"/>
          </a:p>
        </p:txBody>
      </p:sp>
      <p:grpSp>
        <p:nvGrpSpPr>
          <p:cNvPr id="12" name="Group 11">
            <a:extLst>
              <a:ext uri="{FF2B5EF4-FFF2-40B4-BE49-F238E27FC236}">
                <a16:creationId xmlns:a16="http://schemas.microsoft.com/office/drawing/2014/main" id="{43268ED9-EF8F-95BB-F372-F41568CA38F9}"/>
              </a:ext>
            </a:extLst>
          </p:cNvPr>
          <p:cNvGrpSpPr/>
          <p:nvPr/>
        </p:nvGrpSpPr>
        <p:grpSpPr>
          <a:xfrm>
            <a:off x="3199822" y="757647"/>
            <a:ext cx="2325585" cy="5040000"/>
            <a:chOff x="3199822" y="757647"/>
            <a:chExt cx="2325585" cy="5040000"/>
          </a:xfrm>
        </p:grpSpPr>
        <p:pic>
          <p:nvPicPr>
            <p:cNvPr id="4" name="Picture 3">
              <a:extLst>
                <a:ext uri="{FF2B5EF4-FFF2-40B4-BE49-F238E27FC236}">
                  <a16:creationId xmlns:a16="http://schemas.microsoft.com/office/drawing/2014/main" id="{11876B87-BBA0-21EA-735F-FBB1F5384A64}"/>
                </a:ext>
              </a:extLst>
            </p:cNvPr>
            <p:cNvPicPr>
              <a:picLocks noChangeAspect="1"/>
            </p:cNvPicPr>
            <p:nvPr/>
          </p:nvPicPr>
          <p:blipFill>
            <a:blip r:embed="rId4"/>
            <a:srcRect/>
            <a:stretch/>
          </p:blipFill>
          <p:spPr>
            <a:xfrm>
              <a:off x="3199822" y="757647"/>
              <a:ext cx="2325585" cy="5040000"/>
            </a:xfrm>
            <a:prstGeom prst="rect">
              <a:avLst/>
            </a:prstGeom>
            <a:ln w="19050">
              <a:solidFill>
                <a:schemeClr val="tx1"/>
              </a:solidFill>
            </a:ln>
          </p:spPr>
        </p:pic>
        <p:sp>
          <p:nvSpPr>
            <p:cNvPr id="6" name="Rectangle 5">
              <a:extLst>
                <a:ext uri="{FF2B5EF4-FFF2-40B4-BE49-F238E27FC236}">
                  <a16:creationId xmlns:a16="http://schemas.microsoft.com/office/drawing/2014/main" id="{37A268C1-C13B-A438-56F9-25C62D3FF4FE}"/>
                </a:ext>
              </a:extLst>
            </p:cNvPr>
            <p:cNvSpPr/>
            <p:nvPr/>
          </p:nvSpPr>
          <p:spPr>
            <a:xfrm>
              <a:off x="5067300" y="2818416"/>
              <a:ext cx="355135"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sp>
          <p:nvSpPr>
            <p:cNvPr id="7" name="Rectangle 6">
              <a:extLst>
                <a:ext uri="{FF2B5EF4-FFF2-40B4-BE49-F238E27FC236}">
                  <a16:creationId xmlns:a16="http://schemas.microsoft.com/office/drawing/2014/main" id="{DA7789CB-FA69-AAEA-5F6C-144600813083}"/>
                </a:ext>
              </a:extLst>
            </p:cNvPr>
            <p:cNvSpPr/>
            <p:nvPr/>
          </p:nvSpPr>
          <p:spPr>
            <a:xfrm>
              <a:off x="3222503" y="2206576"/>
              <a:ext cx="579877"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0" name="Group 9">
            <a:extLst>
              <a:ext uri="{FF2B5EF4-FFF2-40B4-BE49-F238E27FC236}">
                <a16:creationId xmlns:a16="http://schemas.microsoft.com/office/drawing/2014/main" id="{7805380A-92D0-DD53-E625-82A91519A366}"/>
              </a:ext>
            </a:extLst>
          </p:cNvPr>
          <p:cNvGrpSpPr/>
          <p:nvPr/>
        </p:nvGrpSpPr>
        <p:grpSpPr>
          <a:xfrm>
            <a:off x="416858" y="757647"/>
            <a:ext cx="2325585" cy="5040000"/>
            <a:chOff x="416858" y="757647"/>
            <a:chExt cx="2325585" cy="5040000"/>
          </a:xfrm>
        </p:grpSpPr>
        <p:pic>
          <p:nvPicPr>
            <p:cNvPr id="5" name="Picture 4">
              <a:extLst>
                <a:ext uri="{FF2B5EF4-FFF2-40B4-BE49-F238E27FC236}">
                  <a16:creationId xmlns:a16="http://schemas.microsoft.com/office/drawing/2014/main" id="{A4AE3F4A-DEF8-7E3A-71EE-957E06361346}"/>
                </a:ext>
              </a:extLst>
            </p:cNvPr>
            <p:cNvPicPr>
              <a:picLocks noChangeAspect="1"/>
            </p:cNvPicPr>
            <p:nvPr/>
          </p:nvPicPr>
          <p:blipFill>
            <a:blip r:embed="rId5"/>
            <a:srcRect/>
            <a:stretch/>
          </p:blipFill>
          <p:spPr>
            <a:xfrm>
              <a:off x="416858" y="757647"/>
              <a:ext cx="2325585" cy="5040000"/>
            </a:xfrm>
            <a:prstGeom prst="rect">
              <a:avLst/>
            </a:prstGeom>
            <a:ln w="19050">
              <a:solidFill>
                <a:schemeClr val="tx1"/>
              </a:solidFill>
            </a:ln>
          </p:spPr>
        </p:pic>
        <p:sp>
          <p:nvSpPr>
            <p:cNvPr id="8" name="Rectangle 7">
              <a:extLst>
                <a:ext uri="{FF2B5EF4-FFF2-40B4-BE49-F238E27FC236}">
                  <a16:creationId xmlns:a16="http://schemas.microsoft.com/office/drawing/2014/main" id="{D5B2744A-A44E-7E67-3ADF-E4DAE9598E62}"/>
                </a:ext>
              </a:extLst>
            </p:cNvPr>
            <p:cNvSpPr/>
            <p:nvPr/>
          </p:nvSpPr>
          <p:spPr>
            <a:xfrm>
              <a:off x="453103" y="2206576"/>
              <a:ext cx="1396017" cy="2753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sp>
          <p:nvSpPr>
            <p:cNvPr id="9" name="Rectangle 8">
              <a:extLst>
                <a:ext uri="{FF2B5EF4-FFF2-40B4-BE49-F238E27FC236}">
                  <a16:creationId xmlns:a16="http://schemas.microsoft.com/office/drawing/2014/main" id="{B429FD87-C050-1146-0E4B-50899FEB17AD}"/>
                </a:ext>
              </a:extLst>
            </p:cNvPr>
            <p:cNvSpPr/>
            <p:nvPr/>
          </p:nvSpPr>
          <p:spPr>
            <a:xfrm>
              <a:off x="2280847" y="2772696"/>
              <a:ext cx="355673" cy="36674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811142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D74FBFCC-C133-01C3-E868-B957CC0684AE}"/>
              </a:ext>
            </a:extLst>
          </p:cNvPr>
          <p:cNvSpPr txBox="1"/>
          <p:nvPr/>
        </p:nvSpPr>
        <p:spPr>
          <a:xfrm>
            <a:off x="8978080" y="1580192"/>
            <a:ext cx="2666808" cy="40934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2000" dirty="0"/>
              <a:t>DFU</a:t>
            </a:r>
            <a:endParaRPr lang="en-US" sz="1600" dirty="0"/>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Tap on the Flag Button For DFU of </a:t>
            </a:r>
            <a:r>
              <a:rPr lang="en-US" sz="1600" b="0"/>
              <a:t>the Smart device.</a:t>
            </a:r>
          </a:p>
          <a:p>
            <a:pPr marL="285750" indent="-285750" algn="just">
              <a:lnSpc>
                <a:spcPct val="100000"/>
              </a:lnSpc>
              <a:buFont typeface="Wingdings" panose="05000000000000000000" pitchFamily="2" charset="2"/>
              <a:buChar char="§"/>
            </a:pPr>
            <a:r>
              <a:rPr lang="en-US" sz="1600" b="0" dirty="0"/>
              <a:t>The DFU (Direct Firmware Upgrade) of the Smart device can be performed by clicking on the Update notification as shown in the image.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performing the DFU update operation user can see the DFU Upgrade Process as shown in the image.</a:t>
            </a:r>
          </a:p>
        </p:txBody>
      </p:sp>
      <p:sp>
        <p:nvSpPr>
          <p:cNvPr id="4" name="Title 1">
            <a:extLst>
              <a:ext uri="{FF2B5EF4-FFF2-40B4-BE49-F238E27FC236}">
                <a16:creationId xmlns:a16="http://schemas.microsoft.com/office/drawing/2014/main" id="{6C3183AB-E1D0-3710-9617-D05572DF003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DFU</a:t>
            </a:r>
          </a:p>
        </p:txBody>
      </p:sp>
      <p:pic>
        <p:nvPicPr>
          <p:cNvPr id="5" name="Picture 4">
            <a:extLst>
              <a:ext uri="{FF2B5EF4-FFF2-40B4-BE49-F238E27FC236}">
                <a16:creationId xmlns:a16="http://schemas.microsoft.com/office/drawing/2014/main" id="{3E5FD766-5FFC-B822-1499-80D147A9AB05}"/>
              </a:ext>
            </a:extLst>
          </p:cNvPr>
          <p:cNvPicPr>
            <a:picLocks noChangeAspect="1"/>
          </p:cNvPicPr>
          <p:nvPr/>
        </p:nvPicPr>
        <p:blipFill>
          <a:blip r:embed="rId4"/>
          <a:srcRect/>
          <a:stretch/>
        </p:blipFill>
        <p:spPr>
          <a:xfrm>
            <a:off x="417467" y="846634"/>
            <a:ext cx="2340731" cy="5072824"/>
          </a:xfrm>
          <a:prstGeom prst="rect">
            <a:avLst/>
          </a:prstGeom>
          <a:ln w="19050">
            <a:solidFill>
              <a:schemeClr val="tx1"/>
            </a:solidFill>
          </a:ln>
        </p:spPr>
      </p:pic>
      <p:pic>
        <p:nvPicPr>
          <p:cNvPr id="6" name="Picture 5">
            <a:extLst>
              <a:ext uri="{FF2B5EF4-FFF2-40B4-BE49-F238E27FC236}">
                <a16:creationId xmlns:a16="http://schemas.microsoft.com/office/drawing/2014/main" id="{C2CEEA5A-F6AE-71FE-57C8-60D8C4602142}"/>
              </a:ext>
            </a:extLst>
          </p:cNvPr>
          <p:cNvPicPr>
            <a:picLocks noChangeAspect="1"/>
          </p:cNvPicPr>
          <p:nvPr/>
        </p:nvPicPr>
        <p:blipFill>
          <a:blip r:embed="rId5"/>
          <a:srcRect/>
          <a:stretch/>
        </p:blipFill>
        <p:spPr>
          <a:xfrm>
            <a:off x="3265299" y="844273"/>
            <a:ext cx="2340731" cy="5072824"/>
          </a:xfrm>
          <a:prstGeom prst="rect">
            <a:avLst/>
          </a:prstGeom>
          <a:ln w="19050">
            <a:solidFill>
              <a:schemeClr val="tx1"/>
            </a:solidFill>
          </a:ln>
        </p:spPr>
      </p:pic>
      <p:pic>
        <p:nvPicPr>
          <p:cNvPr id="7" name="Picture 6">
            <a:extLst>
              <a:ext uri="{FF2B5EF4-FFF2-40B4-BE49-F238E27FC236}">
                <a16:creationId xmlns:a16="http://schemas.microsoft.com/office/drawing/2014/main" id="{E60E822E-747B-ABBA-2EEC-5E359A625495}"/>
              </a:ext>
            </a:extLst>
          </p:cNvPr>
          <p:cNvPicPr>
            <a:picLocks noChangeAspect="1"/>
          </p:cNvPicPr>
          <p:nvPr/>
        </p:nvPicPr>
        <p:blipFill>
          <a:blip r:embed="rId6"/>
          <a:srcRect/>
          <a:stretch/>
        </p:blipFill>
        <p:spPr>
          <a:xfrm>
            <a:off x="6207356" y="844273"/>
            <a:ext cx="2340732" cy="5072825"/>
          </a:xfrm>
          <a:prstGeom prst="rect">
            <a:avLst/>
          </a:prstGeom>
          <a:ln w="19050">
            <a:solidFill>
              <a:schemeClr val="tx1"/>
            </a:solidFill>
          </a:ln>
        </p:spPr>
      </p:pic>
      <p:sp>
        <p:nvSpPr>
          <p:cNvPr id="8" name="Rectangle 7">
            <a:extLst>
              <a:ext uri="{FF2B5EF4-FFF2-40B4-BE49-F238E27FC236}">
                <a16:creationId xmlns:a16="http://schemas.microsoft.com/office/drawing/2014/main" id="{013E720D-DFC9-E769-9406-D45EB0F30181}"/>
              </a:ext>
            </a:extLst>
          </p:cNvPr>
          <p:cNvSpPr/>
          <p:nvPr/>
        </p:nvSpPr>
        <p:spPr>
          <a:xfrm>
            <a:off x="1854856" y="2934684"/>
            <a:ext cx="419100" cy="27432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797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F8392A52-2799-CA74-02D4-5D9E05DA587D}"/>
              </a:ext>
            </a:extLst>
          </p:cNvPr>
          <p:cNvSpPr txBox="1"/>
          <p:nvPr/>
        </p:nvSpPr>
        <p:spPr>
          <a:xfrm>
            <a:off x="7187615" y="2862148"/>
            <a:ext cx="4209169" cy="83099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After the successful DFU process is complete user can see the Upgraded FW version of the smart device as seen in the Image.</a:t>
            </a:r>
          </a:p>
        </p:txBody>
      </p:sp>
      <p:pic>
        <p:nvPicPr>
          <p:cNvPr id="4" name="Picture 3">
            <a:extLst>
              <a:ext uri="{FF2B5EF4-FFF2-40B4-BE49-F238E27FC236}">
                <a16:creationId xmlns:a16="http://schemas.microsoft.com/office/drawing/2014/main" id="{E47037D7-F558-B3BD-ACF8-3DC4A4A2ED56}"/>
              </a:ext>
            </a:extLst>
          </p:cNvPr>
          <p:cNvPicPr>
            <a:picLocks noChangeAspect="1"/>
          </p:cNvPicPr>
          <p:nvPr/>
        </p:nvPicPr>
        <p:blipFill>
          <a:blip r:embed="rId4"/>
          <a:srcRect/>
          <a:stretch/>
        </p:blipFill>
        <p:spPr>
          <a:xfrm>
            <a:off x="834942" y="752407"/>
            <a:ext cx="2330421" cy="5050479"/>
          </a:xfrm>
          <a:prstGeom prst="rect">
            <a:avLst/>
          </a:prstGeom>
          <a:ln w="19050">
            <a:solidFill>
              <a:schemeClr val="tx1"/>
            </a:solidFill>
          </a:ln>
        </p:spPr>
      </p:pic>
      <p:pic>
        <p:nvPicPr>
          <p:cNvPr id="5" name="Picture 4">
            <a:extLst>
              <a:ext uri="{FF2B5EF4-FFF2-40B4-BE49-F238E27FC236}">
                <a16:creationId xmlns:a16="http://schemas.microsoft.com/office/drawing/2014/main" id="{5A523C4C-6960-7140-C2CD-20863C5F0B6B}"/>
              </a:ext>
            </a:extLst>
          </p:cNvPr>
          <p:cNvPicPr>
            <a:picLocks noChangeAspect="1"/>
          </p:cNvPicPr>
          <p:nvPr/>
        </p:nvPicPr>
        <p:blipFill>
          <a:blip r:embed="rId5"/>
          <a:srcRect/>
          <a:stretch/>
        </p:blipFill>
        <p:spPr>
          <a:xfrm>
            <a:off x="4042813" y="752407"/>
            <a:ext cx="2307077" cy="4999888"/>
          </a:xfrm>
          <a:prstGeom prst="rect">
            <a:avLst/>
          </a:prstGeom>
          <a:ln w="19050">
            <a:solidFill>
              <a:schemeClr val="tx1"/>
            </a:solidFill>
          </a:ln>
        </p:spPr>
      </p:pic>
    </p:spTree>
    <p:extLst>
      <p:ext uri="{BB962C8B-B14F-4D97-AF65-F5344CB8AC3E}">
        <p14:creationId xmlns:p14="http://schemas.microsoft.com/office/powerpoint/2010/main" val="3192670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7CAD29EE-632C-F6A9-F771-3A072FFC080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VISION IOT SMART DEVICES</a:t>
            </a:r>
          </a:p>
        </p:txBody>
      </p:sp>
      <p:sp>
        <p:nvSpPr>
          <p:cNvPr id="4" name="TextBox 3">
            <a:extLst>
              <a:ext uri="{FF2B5EF4-FFF2-40B4-BE49-F238E27FC236}">
                <a16:creationId xmlns:a16="http://schemas.microsoft.com/office/drawing/2014/main" id="{7E3BF38C-34FC-281F-E511-7CB94D617C94}"/>
              </a:ext>
            </a:extLst>
          </p:cNvPr>
          <p:cNvSpPr txBox="1"/>
          <p:nvPr/>
        </p:nvSpPr>
        <p:spPr>
          <a:xfrm>
            <a:off x="7395092" y="2521059"/>
            <a:ext cx="3980883"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Scan Nearby Devices functionality can be used for checking the advertisement of the smart device in Bluetooth range.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As shown in the first image there is a list of all available smart devices that are coming into range. </a:t>
            </a:r>
          </a:p>
        </p:txBody>
      </p:sp>
      <p:pic>
        <p:nvPicPr>
          <p:cNvPr id="6" name="Picture 5">
            <a:extLst>
              <a:ext uri="{FF2B5EF4-FFF2-40B4-BE49-F238E27FC236}">
                <a16:creationId xmlns:a16="http://schemas.microsoft.com/office/drawing/2014/main" id="{D4DC7117-3E2C-1401-C66B-D7B6EEFC33C3}"/>
              </a:ext>
            </a:extLst>
          </p:cNvPr>
          <p:cNvPicPr>
            <a:picLocks noChangeAspect="1"/>
          </p:cNvPicPr>
          <p:nvPr/>
        </p:nvPicPr>
        <p:blipFill>
          <a:blip r:embed="rId4"/>
          <a:srcRect/>
          <a:stretch/>
        </p:blipFill>
        <p:spPr>
          <a:xfrm>
            <a:off x="4120956" y="876300"/>
            <a:ext cx="2355763" cy="5105400"/>
          </a:xfrm>
          <a:prstGeom prst="rect">
            <a:avLst/>
          </a:prstGeom>
        </p:spPr>
      </p:pic>
      <p:grpSp>
        <p:nvGrpSpPr>
          <p:cNvPr id="7" name="Group 6">
            <a:extLst>
              <a:ext uri="{FF2B5EF4-FFF2-40B4-BE49-F238E27FC236}">
                <a16:creationId xmlns:a16="http://schemas.microsoft.com/office/drawing/2014/main" id="{A0B4861C-314D-74E4-C554-F29E9E96697D}"/>
              </a:ext>
            </a:extLst>
          </p:cNvPr>
          <p:cNvGrpSpPr/>
          <p:nvPr/>
        </p:nvGrpSpPr>
        <p:grpSpPr>
          <a:xfrm>
            <a:off x="919885" y="955473"/>
            <a:ext cx="2282698" cy="4947053"/>
            <a:chOff x="442233" y="931696"/>
            <a:chExt cx="2282698" cy="4947053"/>
          </a:xfrm>
        </p:grpSpPr>
        <p:pic>
          <p:nvPicPr>
            <p:cNvPr id="8" name="Picture 7">
              <a:extLst>
                <a:ext uri="{FF2B5EF4-FFF2-40B4-BE49-F238E27FC236}">
                  <a16:creationId xmlns:a16="http://schemas.microsoft.com/office/drawing/2014/main" id="{19FF53CC-6070-E48A-3517-07F0DBB8D217}"/>
                </a:ext>
              </a:extLst>
            </p:cNvPr>
            <p:cNvPicPr>
              <a:picLocks noChangeAspect="1"/>
            </p:cNvPicPr>
            <p:nvPr/>
          </p:nvPicPr>
          <p:blipFill>
            <a:blip r:embed="rId5"/>
            <a:srcRect/>
            <a:stretch/>
          </p:blipFill>
          <p:spPr>
            <a:xfrm>
              <a:off x="442233" y="931696"/>
              <a:ext cx="2282698" cy="4947053"/>
            </a:xfrm>
            <a:prstGeom prst="rect">
              <a:avLst/>
            </a:prstGeom>
            <a:ln w="28575">
              <a:solidFill>
                <a:schemeClr val="tx1"/>
              </a:solidFill>
            </a:ln>
          </p:spPr>
        </p:pic>
        <p:sp>
          <p:nvSpPr>
            <p:cNvPr id="9" name="Rectangle 8">
              <a:extLst>
                <a:ext uri="{FF2B5EF4-FFF2-40B4-BE49-F238E27FC236}">
                  <a16:creationId xmlns:a16="http://schemas.microsoft.com/office/drawing/2014/main" id="{2B7A64BE-9BC9-7F21-F043-FAFED75AB80D}"/>
                </a:ext>
              </a:extLst>
            </p:cNvPr>
            <p:cNvSpPr/>
            <p:nvPr/>
          </p:nvSpPr>
          <p:spPr>
            <a:xfrm>
              <a:off x="542483" y="3983773"/>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01135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5FE129BD-26F1-1D3F-9736-DE1A5FBDDD15}"/>
              </a:ext>
            </a:extLst>
          </p:cNvPr>
          <p:cNvSpPr txBox="1"/>
          <p:nvPr/>
        </p:nvSpPr>
        <p:spPr>
          <a:xfrm>
            <a:off x="7419138" y="2739038"/>
            <a:ext cx="4050498" cy="1077218"/>
          </a:xfrm>
          <a:prstGeom prst="rect">
            <a:avLst/>
          </a:prstGeom>
          <a:solidFill>
            <a:srgbClr val="002060"/>
          </a:solidFill>
        </p:spPr>
        <p:txBody>
          <a:bodyPr wrap="square">
            <a:spAutoFit/>
          </a:bodyPr>
          <a:lstStyle>
            <a:defPPr>
              <a:defRPr lang="en-US"/>
            </a:defPPr>
            <a:lvl1pPr marL="285750" indent="-285750" algn="just">
              <a:lnSpc>
                <a:spcPct val="100000"/>
              </a:lnSpc>
              <a:buFont typeface="Wingdings" panose="05000000000000000000" pitchFamily="2" charset="2"/>
              <a:buChar char="§"/>
              <a:defRPr sz="1600" b="0">
                <a:solidFill>
                  <a:schemeClr val="bg1"/>
                </a:solidFill>
                <a:latin typeface="Calibri (Body)"/>
              </a:defRPr>
            </a:lvl1pPr>
          </a:lstStyle>
          <a:p>
            <a:r>
              <a:rPr lang="en-US" dirty="0"/>
              <a:t>Users can search the Smart device with the help of the Scan Barcode option or Manual Enter option. The scanned result will be shown as in the last image. </a:t>
            </a:r>
            <a:endParaRPr lang="en-IN" dirty="0"/>
          </a:p>
        </p:txBody>
      </p:sp>
      <p:pic>
        <p:nvPicPr>
          <p:cNvPr id="4" name="Picture 3">
            <a:extLst>
              <a:ext uri="{FF2B5EF4-FFF2-40B4-BE49-F238E27FC236}">
                <a16:creationId xmlns:a16="http://schemas.microsoft.com/office/drawing/2014/main" id="{09384943-ABF2-D796-63FC-2288C2BCFAFE}"/>
              </a:ext>
            </a:extLst>
          </p:cNvPr>
          <p:cNvPicPr>
            <a:picLocks noChangeAspect="1"/>
          </p:cNvPicPr>
          <p:nvPr/>
        </p:nvPicPr>
        <p:blipFill>
          <a:blip r:embed="rId4"/>
          <a:srcRect/>
          <a:stretch/>
        </p:blipFill>
        <p:spPr>
          <a:xfrm>
            <a:off x="4173159" y="743997"/>
            <a:ext cx="2338182" cy="5067300"/>
          </a:xfrm>
          <a:prstGeom prst="rect">
            <a:avLst/>
          </a:prstGeom>
        </p:spPr>
      </p:pic>
      <p:grpSp>
        <p:nvGrpSpPr>
          <p:cNvPr id="7" name="Group 6">
            <a:extLst>
              <a:ext uri="{FF2B5EF4-FFF2-40B4-BE49-F238E27FC236}">
                <a16:creationId xmlns:a16="http://schemas.microsoft.com/office/drawing/2014/main" id="{40B5B794-5F7C-4E99-C28B-4175D7087A14}"/>
              </a:ext>
            </a:extLst>
          </p:cNvPr>
          <p:cNvGrpSpPr/>
          <p:nvPr/>
        </p:nvGrpSpPr>
        <p:grpSpPr>
          <a:xfrm>
            <a:off x="824772" y="743997"/>
            <a:ext cx="2338182" cy="5067300"/>
            <a:chOff x="824772" y="743997"/>
            <a:chExt cx="2338182" cy="5067300"/>
          </a:xfrm>
        </p:grpSpPr>
        <p:pic>
          <p:nvPicPr>
            <p:cNvPr id="5" name="Picture 4">
              <a:extLst>
                <a:ext uri="{FF2B5EF4-FFF2-40B4-BE49-F238E27FC236}">
                  <a16:creationId xmlns:a16="http://schemas.microsoft.com/office/drawing/2014/main" id="{66668FF5-4253-7591-9FC1-FCAD05F367AD}"/>
                </a:ext>
              </a:extLst>
            </p:cNvPr>
            <p:cNvPicPr>
              <a:picLocks noChangeAspect="1"/>
            </p:cNvPicPr>
            <p:nvPr/>
          </p:nvPicPr>
          <p:blipFill>
            <a:blip r:embed="rId5"/>
            <a:srcRect/>
            <a:stretch/>
          </p:blipFill>
          <p:spPr>
            <a:xfrm>
              <a:off x="824772" y="743997"/>
              <a:ext cx="2338182" cy="5067300"/>
            </a:xfrm>
            <a:prstGeom prst="rect">
              <a:avLst/>
            </a:prstGeom>
          </p:spPr>
        </p:pic>
        <p:sp>
          <p:nvSpPr>
            <p:cNvPr id="6" name="Rectangle 5">
              <a:extLst>
                <a:ext uri="{FF2B5EF4-FFF2-40B4-BE49-F238E27FC236}">
                  <a16:creationId xmlns:a16="http://schemas.microsoft.com/office/drawing/2014/main" id="{2E72E8D0-D8E3-D683-B813-E47AB77F3194}"/>
                </a:ext>
              </a:extLst>
            </p:cNvPr>
            <p:cNvSpPr/>
            <p:nvPr/>
          </p:nvSpPr>
          <p:spPr>
            <a:xfrm>
              <a:off x="1101213" y="3067664"/>
              <a:ext cx="1563329" cy="23597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525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EDFCA14B-A701-AA5F-4FE9-333BA95ACE47}"/>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6" name="Content Placeholder 2">
            <a:extLst>
              <a:ext uri="{FF2B5EF4-FFF2-40B4-BE49-F238E27FC236}">
                <a16:creationId xmlns:a16="http://schemas.microsoft.com/office/drawing/2014/main" id="{90531FD0-87D7-94B7-397A-DE7782475D2F}"/>
              </a:ext>
            </a:extLst>
          </p:cNvPr>
          <p:cNvSpPr>
            <a:spLocks noGrp="1"/>
          </p:cNvSpPr>
          <p:nvPr>
            <p:ph idx="1"/>
          </p:nvPr>
        </p:nvSpPr>
        <p:spPr>
          <a:xfrm>
            <a:off x="231937" y="692095"/>
            <a:ext cx="11728126" cy="642183"/>
          </a:xfrm>
        </p:spPr>
        <p:txBody>
          <a:bodyPr>
            <a:normAutofit lnSpcReduction="10000"/>
          </a:bodyPr>
          <a:lstStyle/>
          <a:p>
            <a:pPr marL="0" indent="0">
              <a:buNone/>
            </a:pPr>
            <a:r>
              <a:rPr lang="en-US" sz="1800" dirty="0">
                <a:solidFill>
                  <a:srgbClr val="002060"/>
                </a:solidFill>
                <a:effectLst/>
                <a:latin typeface="Calibri" panose="020F0502020204030204" pitchFamily="34" charset="0"/>
                <a:ea typeface="Calibri" panose="020F0502020204030204" pitchFamily="34" charset="0"/>
              </a:rPr>
              <a:t>Search “</a:t>
            </a:r>
            <a:r>
              <a:rPr lang="en-US" sz="1600" b="1" dirty="0">
                <a:solidFill>
                  <a:srgbClr val="002060"/>
                </a:solidFill>
                <a:effectLst/>
                <a:latin typeface="Calibri" panose="020F0502020204030204" pitchFamily="34" charset="0"/>
                <a:ea typeface="Calibri" panose="020F0502020204030204" pitchFamily="34" charset="0"/>
              </a:rPr>
              <a:t>Connected </a:t>
            </a:r>
            <a:r>
              <a:rPr lang="en-US" sz="1600" b="1" dirty="0">
                <a:solidFill>
                  <a:srgbClr val="002060"/>
                </a:solidFill>
                <a:latin typeface="Calibri" panose="020F0502020204030204" pitchFamily="34" charset="0"/>
                <a:ea typeface="Calibri" panose="020F0502020204030204" pitchFamily="34" charset="0"/>
              </a:rPr>
              <a:t>C</a:t>
            </a:r>
            <a:r>
              <a:rPr lang="en-US" sz="1600" b="1" dirty="0">
                <a:solidFill>
                  <a:srgbClr val="002060"/>
                </a:solidFill>
                <a:effectLst/>
                <a:latin typeface="Calibri" panose="020F0502020204030204" pitchFamily="34" charset="0"/>
                <a:ea typeface="Calibri" panose="020F0502020204030204" pitchFamily="34" charset="0"/>
              </a:rPr>
              <a:t>ooler </a:t>
            </a:r>
            <a:r>
              <a:rPr lang="en-US" sz="1600" b="1" dirty="0">
                <a:solidFill>
                  <a:srgbClr val="002060"/>
                </a:solidFill>
                <a:latin typeface="Calibri" panose="020F0502020204030204" pitchFamily="34" charset="0"/>
                <a:ea typeface="Calibri" panose="020F0502020204030204" pitchFamily="34" charset="0"/>
              </a:rPr>
              <a:t>S</a:t>
            </a:r>
            <a:r>
              <a:rPr lang="en-US" sz="1600" b="1" dirty="0">
                <a:solidFill>
                  <a:srgbClr val="002060"/>
                </a:solidFill>
                <a:effectLst/>
                <a:latin typeface="Calibri" panose="020F0502020204030204" pitchFamily="34" charset="0"/>
                <a:ea typeface="Calibri" panose="020F0502020204030204" pitchFamily="34" charset="0"/>
              </a:rPr>
              <a:t>ervice</a:t>
            </a:r>
            <a:r>
              <a:rPr lang="en-US" sz="1800" dirty="0">
                <a:solidFill>
                  <a:srgbClr val="002060"/>
                </a:solidFill>
                <a:effectLst/>
                <a:latin typeface="Calibri" panose="020F0502020204030204" pitchFamily="34" charset="0"/>
                <a:ea typeface="Calibri" panose="020F0502020204030204" pitchFamily="34" charset="0"/>
              </a:rPr>
              <a:t>” and </a:t>
            </a:r>
            <a:r>
              <a:rPr lang="en-US" sz="1600" dirty="0">
                <a:solidFill>
                  <a:srgbClr val="002060"/>
                </a:solidFill>
              </a:rPr>
              <a:t>Install the “</a:t>
            </a:r>
            <a:r>
              <a:rPr lang="en-US" sz="1600" b="1" dirty="0">
                <a:solidFill>
                  <a:srgbClr val="002060"/>
                </a:solidFill>
              </a:rPr>
              <a:t>CONNECTED COOLER SERVICE</a:t>
            </a:r>
            <a:r>
              <a:rPr lang="en-US" sz="1600" dirty="0">
                <a:solidFill>
                  <a:srgbClr val="002060"/>
                </a:solidFill>
              </a:rPr>
              <a:t>” APK from Google’s Play store. </a:t>
            </a:r>
          </a:p>
          <a:p>
            <a:pPr marL="0" indent="0">
              <a:buNone/>
            </a:pPr>
            <a:r>
              <a:rPr lang="en-US" sz="1600" b="1" dirty="0">
                <a:solidFill>
                  <a:srgbClr val="002060"/>
                </a:solidFill>
              </a:rPr>
              <a:t>URL</a:t>
            </a:r>
            <a:r>
              <a:rPr lang="en-US" sz="1600" dirty="0">
                <a:solidFill>
                  <a:srgbClr val="002060"/>
                </a:solidFill>
              </a:rPr>
              <a:t>: </a:t>
            </a:r>
            <a:r>
              <a:rPr lang="en-US" sz="1600" dirty="0">
                <a:solidFill>
                  <a:srgbClr val="002060"/>
                </a:solidFill>
                <a:hlinkClick r:id="rId4"/>
              </a:rPr>
              <a:t>https://play.google.com/store/apps/details?id=com.ebest.coonectedcoolerserviceapp</a:t>
            </a:r>
            <a:endParaRPr lang="en-US" sz="1600" u="sng" dirty="0">
              <a:solidFill>
                <a:srgbClr val="002060"/>
              </a:solidFill>
            </a:endParaRPr>
          </a:p>
        </p:txBody>
      </p:sp>
      <p:sp>
        <p:nvSpPr>
          <p:cNvPr id="7" name="Rectangle 6">
            <a:extLst>
              <a:ext uri="{FF2B5EF4-FFF2-40B4-BE49-F238E27FC236}">
                <a16:creationId xmlns:a16="http://schemas.microsoft.com/office/drawing/2014/main" id="{4B67A636-3019-0F91-26BD-600022C5CEFC}"/>
              </a:ext>
            </a:extLst>
          </p:cNvPr>
          <p:cNvSpPr/>
          <p:nvPr/>
        </p:nvSpPr>
        <p:spPr>
          <a:xfrm>
            <a:off x="6598847" y="2407631"/>
            <a:ext cx="4674870" cy="1384995"/>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“Connected Cooler Service” Application.</a:t>
            </a:r>
          </a:p>
          <a:p>
            <a:pPr marL="342866" indent="-342866" algn="just">
              <a:buFont typeface="+mj-lt"/>
              <a:buAutoNum type="arabicPeriod"/>
            </a:pPr>
            <a:endParaRPr lang="en-US" sz="1400" dirty="0">
              <a:solidFill>
                <a:schemeClr val="bg1"/>
              </a:solidFill>
            </a:endParaRPr>
          </a:p>
          <a:p>
            <a:pPr marL="342866" indent="-342866" algn="just">
              <a:buFont typeface="+mj-lt"/>
              <a:buAutoNum type="arabicPeriod"/>
            </a:pPr>
            <a:r>
              <a:rPr lang="en-US" sz="1400" dirty="0">
                <a:solidFill>
                  <a:schemeClr val="bg1"/>
                </a:solidFill>
              </a:rPr>
              <a:t>Log in to the application using the credentials provided by your administrator – after successful login, the user will be directed to the Home screen.</a:t>
            </a:r>
          </a:p>
        </p:txBody>
      </p:sp>
      <p:sp>
        <p:nvSpPr>
          <p:cNvPr id="8" name="Rectangle 7">
            <a:extLst>
              <a:ext uri="{FF2B5EF4-FFF2-40B4-BE49-F238E27FC236}">
                <a16:creationId xmlns:a16="http://schemas.microsoft.com/office/drawing/2014/main" id="{79558E54-C6C9-CBD1-71D4-9F1382700BD5}"/>
              </a:ext>
            </a:extLst>
          </p:cNvPr>
          <p:cNvSpPr/>
          <p:nvPr/>
        </p:nvSpPr>
        <p:spPr>
          <a:xfrm>
            <a:off x="6598848" y="150972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Connected Cooler Service application is compatible only with Smartphones having Android v9.0 and above.</a:t>
            </a:r>
          </a:p>
        </p:txBody>
      </p:sp>
      <p:sp>
        <p:nvSpPr>
          <p:cNvPr id="9" name="TextBox 8">
            <a:extLst>
              <a:ext uri="{FF2B5EF4-FFF2-40B4-BE49-F238E27FC236}">
                <a16:creationId xmlns:a16="http://schemas.microsoft.com/office/drawing/2014/main" id="{8BC0B64F-CD75-6AAF-9762-56E55A557C18}"/>
              </a:ext>
            </a:extLst>
          </p:cNvPr>
          <p:cNvSpPr txBox="1"/>
          <p:nvPr/>
        </p:nvSpPr>
        <p:spPr>
          <a:xfrm>
            <a:off x="6598847" y="4167316"/>
            <a:ext cx="4674869" cy="1600438"/>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pPr algn="ctr"/>
            <a:r>
              <a:rPr lang="en-US" b="1" u="sng" dirty="0">
                <a:solidFill>
                  <a:srgbClr val="FFC000"/>
                </a:solidFill>
              </a:rPr>
              <a:t>Suggested Note</a:t>
            </a:r>
            <a:endParaRPr lang="en-US" u="sng" dirty="0">
              <a:solidFill>
                <a:srgbClr val="FFC000"/>
              </a:solidFill>
            </a:endParaRPr>
          </a:p>
          <a:p>
            <a:r>
              <a:rPr lang="en-US" dirty="0">
                <a:solidFill>
                  <a:srgbClr val="FFC000"/>
                </a:solidFill>
              </a:rPr>
              <a:t>Before installation of every new version needs to delete the previous one.</a:t>
            </a:r>
          </a:p>
          <a:p>
            <a:endParaRPr lang="en-US" dirty="0"/>
          </a:p>
          <a:p>
            <a:pPr algn="ctr"/>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endPar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Please ensure Bluetooth &amp; Mobile Wi-Fi or Mobile Data must be ON the device.</a:t>
            </a:r>
            <a:endParaRPr lang="en-US" dirty="0">
              <a:solidFill>
                <a:srgbClr val="FFC000"/>
              </a:solidFill>
            </a:endParaRPr>
          </a:p>
        </p:txBody>
      </p:sp>
      <p:pic>
        <p:nvPicPr>
          <p:cNvPr id="10" name="Picture 9">
            <a:extLst>
              <a:ext uri="{FF2B5EF4-FFF2-40B4-BE49-F238E27FC236}">
                <a16:creationId xmlns:a16="http://schemas.microsoft.com/office/drawing/2014/main" id="{343AD9DD-9F8A-1A66-A2C1-D9550953F06F}"/>
              </a:ext>
            </a:extLst>
          </p:cNvPr>
          <p:cNvPicPr>
            <a:picLocks noChangeAspect="1"/>
          </p:cNvPicPr>
          <p:nvPr/>
        </p:nvPicPr>
        <p:blipFill>
          <a:blip r:embed="rId5"/>
          <a:srcRect/>
          <a:stretch/>
        </p:blipFill>
        <p:spPr>
          <a:xfrm>
            <a:off x="3840689" y="1509721"/>
            <a:ext cx="1964766" cy="4258033"/>
          </a:xfrm>
          <a:prstGeom prst="rect">
            <a:avLst/>
          </a:prstGeom>
          <a:ln w="12700">
            <a:solidFill>
              <a:srgbClr val="002060"/>
            </a:solidFill>
            <a:extLst>
              <a:ext uri="{C807C97D-BFC1-408E-A445-0C87EB9F89A2}">
                <ask:lineSketchStyleProps xmlns:ask="http://schemas.microsoft.com/office/drawing/2018/sketchyshapes">
                  <ask:type>
                    <ask:lineSketchNone/>
                  </ask:type>
                </ask:lineSketchStyleProps>
              </a:ext>
            </a:extLst>
          </a:ln>
        </p:spPr>
      </p:pic>
      <p:grpSp>
        <p:nvGrpSpPr>
          <p:cNvPr id="4" name="Group 3">
            <a:extLst>
              <a:ext uri="{FF2B5EF4-FFF2-40B4-BE49-F238E27FC236}">
                <a16:creationId xmlns:a16="http://schemas.microsoft.com/office/drawing/2014/main" id="{32747350-8F79-A86B-5687-CBDFFED7D5C0}"/>
              </a:ext>
            </a:extLst>
          </p:cNvPr>
          <p:cNvGrpSpPr/>
          <p:nvPr/>
        </p:nvGrpSpPr>
        <p:grpSpPr>
          <a:xfrm>
            <a:off x="870034" y="1509721"/>
            <a:ext cx="1964766" cy="4258033"/>
            <a:chOff x="870034" y="1509721"/>
            <a:chExt cx="1964766" cy="4258033"/>
          </a:xfrm>
        </p:grpSpPr>
        <p:pic>
          <p:nvPicPr>
            <p:cNvPr id="13" name="Picture 12">
              <a:extLst>
                <a:ext uri="{FF2B5EF4-FFF2-40B4-BE49-F238E27FC236}">
                  <a16:creationId xmlns:a16="http://schemas.microsoft.com/office/drawing/2014/main" id="{6CD2853B-9506-842B-6497-142A26AF7932}"/>
                </a:ext>
              </a:extLst>
            </p:cNvPr>
            <p:cNvPicPr>
              <a:picLocks noChangeAspect="1"/>
            </p:cNvPicPr>
            <p:nvPr/>
          </p:nvPicPr>
          <p:blipFill>
            <a:blip r:embed="rId6"/>
            <a:srcRect/>
            <a:stretch/>
          </p:blipFill>
          <p:spPr>
            <a:xfrm>
              <a:off x="870034" y="1509721"/>
              <a:ext cx="1964766" cy="4258033"/>
            </a:xfrm>
            <a:prstGeom prst="rect">
              <a:avLst/>
            </a:prstGeom>
            <a:ln w="12700">
              <a:solidFill>
                <a:srgbClr val="002060"/>
              </a:solidFill>
            </a:ln>
          </p:spPr>
        </p:pic>
        <p:sp>
          <p:nvSpPr>
            <p:cNvPr id="3" name="Rectangle 2">
              <a:extLst>
                <a:ext uri="{FF2B5EF4-FFF2-40B4-BE49-F238E27FC236}">
                  <a16:creationId xmlns:a16="http://schemas.microsoft.com/office/drawing/2014/main" id="{40B6B787-F1BC-5525-3B1D-4E9C7308AC49}"/>
                </a:ext>
              </a:extLst>
            </p:cNvPr>
            <p:cNvSpPr/>
            <p:nvPr/>
          </p:nvSpPr>
          <p:spPr>
            <a:xfrm>
              <a:off x="918282" y="2664541"/>
              <a:ext cx="1916517" cy="365367"/>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361636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5A73C3C-7C0D-F37E-54E9-617679540F25}"/>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CAREL DEVICES</a:t>
            </a:r>
          </a:p>
        </p:txBody>
      </p:sp>
      <p:sp>
        <p:nvSpPr>
          <p:cNvPr id="4" name="TextBox 3">
            <a:extLst>
              <a:ext uri="{FF2B5EF4-FFF2-40B4-BE49-F238E27FC236}">
                <a16:creationId xmlns:a16="http://schemas.microsoft.com/office/drawing/2014/main" id="{F253CF43-88D7-6E24-6060-D87B82394DC4}"/>
              </a:ext>
            </a:extLst>
          </p:cNvPr>
          <p:cNvSpPr txBox="1"/>
          <p:nvPr/>
        </p:nvSpPr>
        <p:spPr>
          <a:xfrm>
            <a:off x="7250145" y="2000374"/>
            <a:ext cx="4209724"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Users can search for smart devices with the help of the Scan Barcode option or Manual Enter option only with the MAC Address of a Carel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scanned result will be shown as the last image.  </a:t>
            </a:r>
          </a:p>
          <a:p>
            <a:pPr marL="285750" indent="-285750" algn="just">
              <a:lnSpc>
                <a:spcPct val="100000"/>
              </a:lnSpc>
              <a:buFont typeface="Wingdings" panose="05000000000000000000" pitchFamily="2" charset="2"/>
              <a:buChar char="§"/>
            </a:pPr>
            <a:endParaRPr lang="en-US" sz="1600" b="0" dirty="0"/>
          </a:p>
          <a:p>
            <a:pPr algn="just">
              <a:lnSpc>
                <a:spcPct val="100000"/>
              </a:lnSpc>
            </a:pPr>
            <a:r>
              <a:rPr lang="en-US" sz="1600" dirty="0">
                <a:solidFill>
                  <a:srgbClr val="FFC000"/>
                </a:solidFill>
              </a:rPr>
              <a:t>Note: User can search Wellington Smart device and Nexo device using Device Name.</a:t>
            </a:r>
          </a:p>
        </p:txBody>
      </p:sp>
      <p:pic>
        <p:nvPicPr>
          <p:cNvPr id="6" name="Picture 5">
            <a:extLst>
              <a:ext uri="{FF2B5EF4-FFF2-40B4-BE49-F238E27FC236}">
                <a16:creationId xmlns:a16="http://schemas.microsoft.com/office/drawing/2014/main" id="{8D69F21C-1918-8320-C48D-744EBE388F30}"/>
              </a:ext>
            </a:extLst>
          </p:cNvPr>
          <p:cNvPicPr>
            <a:picLocks noChangeAspect="1"/>
          </p:cNvPicPr>
          <p:nvPr/>
        </p:nvPicPr>
        <p:blipFill>
          <a:blip r:embed="rId4"/>
          <a:stretch>
            <a:fillRect/>
          </a:stretch>
        </p:blipFill>
        <p:spPr>
          <a:xfrm>
            <a:off x="4014941" y="862012"/>
            <a:ext cx="2562243" cy="5133975"/>
          </a:xfrm>
          <a:prstGeom prst="rect">
            <a:avLst/>
          </a:prstGeom>
        </p:spPr>
      </p:pic>
      <p:grpSp>
        <p:nvGrpSpPr>
          <p:cNvPr id="8" name="Group 7">
            <a:extLst>
              <a:ext uri="{FF2B5EF4-FFF2-40B4-BE49-F238E27FC236}">
                <a16:creationId xmlns:a16="http://schemas.microsoft.com/office/drawing/2014/main" id="{31702D7C-DF21-90B6-A1EA-25131C599975}"/>
              </a:ext>
            </a:extLst>
          </p:cNvPr>
          <p:cNvGrpSpPr/>
          <p:nvPr/>
        </p:nvGrpSpPr>
        <p:grpSpPr>
          <a:xfrm>
            <a:off x="852401" y="862012"/>
            <a:ext cx="2368948" cy="5133975"/>
            <a:chOff x="852401" y="862012"/>
            <a:chExt cx="2368948" cy="5133975"/>
          </a:xfrm>
        </p:grpSpPr>
        <p:pic>
          <p:nvPicPr>
            <p:cNvPr id="5" name="Picture 4">
              <a:extLst>
                <a:ext uri="{FF2B5EF4-FFF2-40B4-BE49-F238E27FC236}">
                  <a16:creationId xmlns:a16="http://schemas.microsoft.com/office/drawing/2014/main" id="{451DC186-20DE-0476-DD96-F35BBF3605FA}"/>
                </a:ext>
              </a:extLst>
            </p:cNvPr>
            <p:cNvPicPr>
              <a:picLocks noChangeAspect="1"/>
            </p:cNvPicPr>
            <p:nvPr/>
          </p:nvPicPr>
          <p:blipFill>
            <a:blip r:embed="rId5"/>
            <a:srcRect/>
            <a:stretch/>
          </p:blipFill>
          <p:spPr>
            <a:xfrm>
              <a:off x="852401" y="862012"/>
              <a:ext cx="2368948" cy="5133975"/>
            </a:xfrm>
            <a:prstGeom prst="rect">
              <a:avLst/>
            </a:prstGeom>
          </p:spPr>
        </p:pic>
        <p:sp>
          <p:nvSpPr>
            <p:cNvPr id="7" name="Rectangle 6">
              <a:extLst>
                <a:ext uri="{FF2B5EF4-FFF2-40B4-BE49-F238E27FC236}">
                  <a16:creationId xmlns:a16="http://schemas.microsoft.com/office/drawing/2014/main" id="{050933EB-56FE-8699-3385-8C98A0327715}"/>
                </a:ext>
              </a:extLst>
            </p:cNvPr>
            <p:cNvSpPr/>
            <p:nvPr/>
          </p:nvSpPr>
          <p:spPr>
            <a:xfrm>
              <a:off x="1091381" y="3421084"/>
              <a:ext cx="1563329" cy="23597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9620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43C67C3-E28F-9522-DFF6-DCE7B555AE5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GATEWAY SETTINGS- </a:t>
            </a:r>
            <a:r>
              <a:rPr lang="en-MY" sz="1800" b="1" dirty="0">
                <a:solidFill>
                  <a:srgbClr val="FFC000"/>
                </a:solidFill>
              </a:rPr>
              <a:t>GATEWAY SETTINGS</a:t>
            </a:r>
          </a:p>
        </p:txBody>
      </p:sp>
      <p:sp>
        <p:nvSpPr>
          <p:cNvPr id="4" name="TextBox 3">
            <a:extLst>
              <a:ext uri="{FF2B5EF4-FFF2-40B4-BE49-F238E27FC236}">
                <a16:creationId xmlns:a16="http://schemas.microsoft.com/office/drawing/2014/main" id="{4072C636-8BB1-D52D-FA0C-D39588A539EA}"/>
              </a:ext>
            </a:extLst>
          </p:cNvPr>
          <p:cNvSpPr txBox="1"/>
          <p:nvPr/>
        </p:nvSpPr>
        <p:spPr>
          <a:xfrm>
            <a:off x="8793776" y="2137595"/>
            <a:ext cx="2886829"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GATEWAY SETTINGS to check specific smart device current APN and URL data.</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0AB80ECF-8776-AB98-A3EF-01179456D764}"/>
              </a:ext>
            </a:extLst>
          </p:cNvPr>
          <p:cNvPicPr>
            <a:picLocks noChangeAspect="1"/>
          </p:cNvPicPr>
          <p:nvPr/>
        </p:nvPicPr>
        <p:blipFill>
          <a:blip r:embed="rId4"/>
          <a:srcRect/>
          <a:stretch/>
        </p:blipFill>
        <p:spPr>
          <a:xfrm>
            <a:off x="6075742" y="916026"/>
            <a:ext cx="2327344" cy="5043811"/>
          </a:xfrm>
          <a:prstGeom prst="rect">
            <a:avLst/>
          </a:prstGeom>
          <a:ln w="19050">
            <a:solidFill>
              <a:schemeClr val="tx1"/>
            </a:solidFill>
          </a:ln>
        </p:spPr>
      </p:pic>
      <p:pic>
        <p:nvPicPr>
          <p:cNvPr id="7" name="Picture 6">
            <a:extLst>
              <a:ext uri="{FF2B5EF4-FFF2-40B4-BE49-F238E27FC236}">
                <a16:creationId xmlns:a16="http://schemas.microsoft.com/office/drawing/2014/main" id="{B487A4D8-65D7-494E-A815-DECD0DB014E4}"/>
              </a:ext>
            </a:extLst>
          </p:cNvPr>
          <p:cNvPicPr>
            <a:picLocks noChangeAspect="1"/>
          </p:cNvPicPr>
          <p:nvPr/>
        </p:nvPicPr>
        <p:blipFill>
          <a:blip r:embed="rId5"/>
          <a:srcRect/>
          <a:stretch/>
        </p:blipFill>
        <p:spPr>
          <a:xfrm>
            <a:off x="3315276" y="898082"/>
            <a:ext cx="2322618" cy="5033570"/>
          </a:xfrm>
          <a:prstGeom prst="rect">
            <a:avLst/>
          </a:prstGeom>
          <a:ln w="19050">
            <a:solidFill>
              <a:schemeClr val="tx1"/>
            </a:solidFill>
          </a:ln>
        </p:spPr>
      </p:pic>
      <p:grpSp>
        <p:nvGrpSpPr>
          <p:cNvPr id="8" name="Group 7">
            <a:extLst>
              <a:ext uri="{FF2B5EF4-FFF2-40B4-BE49-F238E27FC236}">
                <a16:creationId xmlns:a16="http://schemas.microsoft.com/office/drawing/2014/main" id="{2DC2793A-A5A0-12CA-F5C9-613682CD28A6}"/>
              </a:ext>
            </a:extLst>
          </p:cNvPr>
          <p:cNvGrpSpPr/>
          <p:nvPr/>
        </p:nvGrpSpPr>
        <p:grpSpPr>
          <a:xfrm>
            <a:off x="639525" y="964404"/>
            <a:ext cx="2282698" cy="4947053"/>
            <a:chOff x="442233" y="931696"/>
            <a:chExt cx="2282698" cy="4947053"/>
          </a:xfrm>
        </p:grpSpPr>
        <p:pic>
          <p:nvPicPr>
            <p:cNvPr id="9" name="Picture 8">
              <a:extLst>
                <a:ext uri="{FF2B5EF4-FFF2-40B4-BE49-F238E27FC236}">
                  <a16:creationId xmlns:a16="http://schemas.microsoft.com/office/drawing/2014/main" id="{2303E1C2-05EB-E62E-BAA6-9BB23A5F207C}"/>
                </a:ext>
              </a:extLst>
            </p:cNvPr>
            <p:cNvPicPr>
              <a:picLocks noChangeAspect="1"/>
            </p:cNvPicPr>
            <p:nvPr/>
          </p:nvPicPr>
          <p:blipFill>
            <a:blip r:embed="rId6"/>
            <a:srcRect/>
            <a:stretch/>
          </p:blipFill>
          <p:spPr>
            <a:xfrm>
              <a:off x="442233" y="931696"/>
              <a:ext cx="2282698" cy="4947053"/>
            </a:xfrm>
            <a:prstGeom prst="rect">
              <a:avLst/>
            </a:prstGeom>
            <a:ln w="28575">
              <a:solidFill>
                <a:schemeClr val="tx1"/>
              </a:solidFill>
            </a:ln>
          </p:spPr>
        </p:pic>
        <p:sp>
          <p:nvSpPr>
            <p:cNvPr id="10" name="Rectangle 9">
              <a:extLst>
                <a:ext uri="{FF2B5EF4-FFF2-40B4-BE49-F238E27FC236}">
                  <a16:creationId xmlns:a16="http://schemas.microsoft.com/office/drawing/2014/main" id="{3653BF41-FB89-D274-6487-B0F0917A55A9}"/>
                </a:ext>
              </a:extLst>
            </p:cNvPr>
            <p:cNvSpPr/>
            <p:nvPr/>
          </p:nvSpPr>
          <p:spPr>
            <a:xfrm>
              <a:off x="542483" y="4312744"/>
              <a:ext cx="2082197" cy="43507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36914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26803"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80853D0E-DB2E-CF83-AC3A-33C8EADB63FF}"/>
              </a:ext>
            </a:extLst>
          </p:cNvPr>
          <p:cNvSpPr txBox="1"/>
          <p:nvPr/>
        </p:nvSpPr>
        <p:spPr>
          <a:xfrm>
            <a:off x="8718810" y="2269825"/>
            <a:ext cx="2875006"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GATEWAY APN</a:t>
            </a:r>
          </a:p>
          <a:p>
            <a:pPr>
              <a:lnSpc>
                <a:spcPct val="100000"/>
              </a:lnSpc>
            </a:pPr>
            <a:endParaRPr lang="en-US" sz="1600" dirty="0"/>
          </a:p>
          <a:p>
            <a:pPr marL="285750" indent="-285750" algn="just">
              <a:lnSpc>
                <a:spcPct val="100000"/>
              </a:lnSpc>
              <a:buFont typeface="Wingdings" panose="05000000000000000000" pitchFamily="2" charset="2"/>
              <a:buChar char="§"/>
            </a:pPr>
            <a:r>
              <a:rPr lang="en-US" sz="1600" b="0" dirty="0"/>
              <a:t>By tapping on the parameter, the user can change the values of the gateway APN value, and after successfully changing the APN success message will appear.</a:t>
            </a:r>
          </a:p>
        </p:txBody>
      </p:sp>
      <p:pic>
        <p:nvPicPr>
          <p:cNvPr id="4" name="Picture 3">
            <a:extLst>
              <a:ext uri="{FF2B5EF4-FFF2-40B4-BE49-F238E27FC236}">
                <a16:creationId xmlns:a16="http://schemas.microsoft.com/office/drawing/2014/main" id="{83DB8F34-9495-76B0-5FDD-6F04AC41B54A}"/>
              </a:ext>
            </a:extLst>
          </p:cNvPr>
          <p:cNvPicPr>
            <a:picLocks noChangeAspect="1"/>
          </p:cNvPicPr>
          <p:nvPr/>
        </p:nvPicPr>
        <p:blipFill>
          <a:blip r:embed="rId4"/>
          <a:srcRect/>
          <a:stretch/>
        </p:blipFill>
        <p:spPr>
          <a:xfrm>
            <a:off x="6090419" y="784137"/>
            <a:ext cx="2322578" cy="5033483"/>
          </a:xfrm>
          <a:prstGeom prst="rect">
            <a:avLst/>
          </a:prstGeom>
          <a:ln w="19050">
            <a:solidFill>
              <a:schemeClr val="tx1"/>
            </a:solidFill>
          </a:ln>
        </p:spPr>
      </p:pic>
      <p:pic>
        <p:nvPicPr>
          <p:cNvPr id="6" name="Picture 5">
            <a:extLst>
              <a:ext uri="{FF2B5EF4-FFF2-40B4-BE49-F238E27FC236}">
                <a16:creationId xmlns:a16="http://schemas.microsoft.com/office/drawing/2014/main" id="{91AF7736-0C92-08A9-BABE-8438FC0DB37D}"/>
              </a:ext>
            </a:extLst>
          </p:cNvPr>
          <p:cNvPicPr>
            <a:picLocks noChangeAspect="1"/>
          </p:cNvPicPr>
          <p:nvPr/>
        </p:nvPicPr>
        <p:blipFill>
          <a:blip r:embed="rId5"/>
          <a:srcRect/>
          <a:stretch/>
        </p:blipFill>
        <p:spPr>
          <a:xfrm>
            <a:off x="3360536" y="771988"/>
            <a:ext cx="2333787" cy="5057775"/>
          </a:xfrm>
          <a:prstGeom prst="rect">
            <a:avLst/>
          </a:prstGeom>
          <a:ln w="19050">
            <a:solidFill>
              <a:schemeClr val="tx1"/>
            </a:solidFill>
          </a:ln>
        </p:spPr>
      </p:pic>
      <p:grpSp>
        <p:nvGrpSpPr>
          <p:cNvPr id="8" name="Group 7">
            <a:extLst>
              <a:ext uri="{FF2B5EF4-FFF2-40B4-BE49-F238E27FC236}">
                <a16:creationId xmlns:a16="http://schemas.microsoft.com/office/drawing/2014/main" id="{6EDF3D8C-2A60-E72A-0A66-3DA3303C18F7}"/>
              </a:ext>
            </a:extLst>
          </p:cNvPr>
          <p:cNvGrpSpPr/>
          <p:nvPr/>
        </p:nvGrpSpPr>
        <p:grpSpPr>
          <a:xfrm>
            <a:off x="647558" y="788420"/>
            <a:ext cx="2320602" cy="5029200"/>
            <a:chOff x="647558" y="788420"/>
            <a:chExt cx="2320602" cy="5029200"/>
          </a:xfrm>
        </p:grpSpPr>
        <p:pic>
          <p:nvPicPr>
            <p:cNvPr id="5" name="Picture 4">
              <a:extLst>
                <a:ext uri="{FF2B5EF4-FFF2-40B4-BE49-F238E27FC236}">
                  <a16:creationId xmlns:a16="http://schemas.microsoft.com/office/drawing/2014/main" id="{32B1F272-4322-5715-8CA2-905C10A6049E}"/>
                </a:ext>
              </a:extLst>
            </p:cNvPr>
            <p:cNvPicPr>
              <a:picLocks noChangeAspect="1"/>
            </p:cNvPicPr>
            <p:nvPr/>
          </p:nvPicPr>
          <p:blipFill>
            <a:blip r:embed="rId4"/>
            <a:srcRect/>
            <a:stretch/>
          </p:blipFill>
          <p:spPr>
            <a:xfrm>
              <a:off x="647558" y="788420"/>
              <a:ext cx="2320602" cy="5029200"/>
            </a:xfrm>
            <a:prstGeom prst="rect">
              <a:avLst/>
            </a:prstGeom>
            <a:ln w="19050">
              <a:solidFill>
                <a:schemeClr val="tx1"/>
              </a:solidFill>
            </a:ln>
          </p:spPr>
        </p:pic>
        <p:sp>
          <p:nvSpPr>
            <p:cNvPr id="7" name="Rectangle 6">
              <a:extLst>
                <a:ext uri="{FF2B5EF4-FFF2-40B4-BE49-F238E27FC236}">
                  <a16:creationId xmlns:a16="http://schemas.microsoft.com/office/drawing/2014/main" id="{121CC42E-990C-48F8-18A6-D31910CD5A5A}"/>
                </a:ext>
              </a:extLst>
            </p:cNvPr>
            <p:cNvSpPr/>
            <p:nvPr/>
          </p:nvSpPr>
          <p:spPr>
            <a:xfrm>
              <a:off x="647558" y="3193025"/>
              <a:ext cx="2316882" cy="32692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02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7623516E-4FD1-4D71-FE05-B0F7A0820679}"/>
              </a:ext>
            </a:extLst>
          </p:cNvPr>
          <p:cNvSpPr txBox="1"/>
          <p:nvPr/>
        </p:nvSpPr>
        <p:spPr>
          <a:xfrm>
            <a:off x="8369487" y="2274838"/>
            <a:ext cx="3365575" cy="230832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GATEWAY URL</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By tapping on the parameter, the user can change the values of the gateway URL value and after successfully changing the URL success message will appear.</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rcRect/>
          <a:stretch/>
        </p:blipFill>
        <p:spPr>
          <a:xfrm>
            <a:off x="3115986" y="777334"/>
            <a:ext cx="2325585" cy="5040000"/>
          </a:xfrm>
          <a:prstGeom prst="rect">
            <a:avLst/>
          </a:prstGeom>
          <a:ln w="19050">
            <a:solidFill>
              <a:schemeClr val="tx1"/>
            </a:solidFill>
          </a:ln>
        </p:spPr>
      </p:pic>
      <p:pic>
        <p:nvPicPr>
          <p:cNvPr id="5" name="Picture 4">
            <a:extLst>
              <a:ext uri="{FF2B5EF4-FFF2-40B4-BE49-F238E27FC236}">
                <a16:creationId xmlns:a16="http://schemas.microsoft.com/office/drawing/2014/main" id="{97C6FF16-7E75-B1A4-8FF3-01A661236807}"/>
              </a:ext>
            </a:extLst>
          </p:cNvPr>
          <p:cNvPicPr>
            <a:picLocks noChangeAspect="1"/>
          </p:cNvPicPr>
          <p:nvPr/>
        </p:nvPicPr>
        <p:blipFill>
          <a:blip r:embed="rId5"/>
          <a:srcRect/>
          <a:stretch/>
        </p:blipFill>
        <p:spPr>
          <a:xfrm>
            <a:off x="5758852" y="792259"/>
            <a:ext cx="2311812" cy="5010150"/>
          </a:xfrm>
          <a:prstGeom prst="rect">
            <a:avLst/>
          </a:prstGeom>
          <a:ln w="19050">
            <a:solidFill>
              <a:schemeClr val="tx1"/>
            </a:solidFill>
          </a:ln>
        </p:spPr>
      </p:pic>
      <p:grpSp>
        <p:nvGrpSpPr>
          <p:cNvPr id="8" name="Group 7">
            <a:extLst>
              <a:ext uri="{FF2B5EF4-FFF2-40B4-BE49-F238E27FC236}">
                <a16:creationId xmlns:a16="http://schemas.microsoft.com/office/drawing/2014/main" id="{2AF1C6A0-3497-73BE-B043-E1E91B986F8F}"/>
              </a:ext>
            </a:extLst>
          </p:cNvPr>
          <p:cNvGrpSpPr/>
          <p:nvPr/>
        </p:nvGrpSpPr>
        <p:grpSpPr>
          <a:xfrm>
            <a:off x="494221" y="797659"/>
            <a:ext cx="2322942" cy="5019675"/>
            <a:chOff x="494221" y="797659"/>
            <a:chExt cx="2322942" cy="5019675"/>
          </a:xfrm>
        </p:grpSpPr>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5"/>
            <a:srcRect/>
            <a:stretch/>
          </p:blipFill>
          <p:spPr>
            <a:xfrm>
              <a:off x="494221" y="797659"/>
              <a:ext cx="2316207" cy="5019675"/>
            </a:xfrm>
            <a:prstGeom prst="rect">
              <a:avLst/>
            </a:prstGeom>
            <a:ln w="19050">
              <a:solidFill>
                <a:schemeClr val="tx1"/>
              </a:solidFill>
            </a:ln>
          </p:spPr>
        </p:pic>
        <p:sp>
          <p:nvSpPr>
            <p:cNvPr id="7" name="Rectangle 6">
              <a:extLst>
                <a:ext uri="{FF2B5EF4-FFF2-40B4-BE49-F238E27FC236}">
                  <a16:creationId xmlns:a16="http://schemas.microsoft.com/office/drawing/2014/main" id="{2F0A36D7-C05A-F44C-33CB-ACE881040A36}"/>
                </a:ext>
              </a:extLst>
            </p:cNvPr>
            <p:cNvSpPr/>
            <p:nvPr/>
          </p:nvSpPr>
          <p:spPr>
            <a:xfrm>
              <a:off x="500281" y="3586315"/>
              <a:ext cx="2316882" cy="32692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965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43C67C3-E28F-9522-DFF6-DCE7B555AE5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FIX FAULTY DEVICE- </a:t>
            </a:r>
            <a:r>
              <a:rPr lang="en-MY" sz="1800" b="1" dirty="0">
                <a:solidFill>
                  <a:srgbClr val="FFC000"/>
                </a:solidFill>
              </a:rPr>
              <a:t>FIX FAULTY DEVICE</a:t>
            </a:r>
          </a:p>
        </p:txBody>
      </p:sp>
      <p:sp>
        <p:nvSpPr>
          <p:cNvPr id="4" name="TextBox 3">
            <a:extLst>
              <a:ext uri="{FF2B5EF4-FFF2-40B4-BE49-F238E27FC236}">
                <a16:creationId xmlns:a16="http://schemas.microsoft.com/office/drawing/2014/main" id="{4072C636-8BB1-D52D-FA0C-D39588A539EA}"/>
              </a:ext>
            </a:extLst>
          </p:cNvPr>
          <p:cNvSpPr txBox="1"/>
          <p:nvPr/>
        </p:nvSpPr>
        <p:spPr>
          <a:xfrm>
            <a:off x="8840934" y="1175772"/>
            <a:ext cx="2886829" cy="45243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FIX FAULTY DEVICE to manage and fix faulty devices. its connection and associated devices and perform necessary actions such as firmware updates and association removals. The application will also handle special cases like faulty Serial, MAC addresses and Configuration.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grpSp>
        <p:nvGrpSpPr>
          <p:cNvPr id="8" name="Group 7">
            <a:extLst>
              <a:ext uri="{FF2B5EF4-FFF2-40B4-BE49-F238E27FC236}">
                <a16:creationId xmlns:a16="http://schemas.microsoft.com/office/drawing/2014/main" id="{2DC2793A-A5A0-12CA-F5C9-613682CD28A6}"/>
              </a:ext>
            </a:extLst>
          </p:cNvPr>
          <p:cNvGrpSpPr/>
          <p:nvPr/>
        </p:nvGrpSpPr>
        <p:grpSpPr>
          <a:xfrm>
            <a:off x="639525" y="964404"/>
            <a:ext cx="2282698" cy="4947053"/>
            <a:chOff x="442233" y="931696"/>
            <a:chExt cx="2282698" cy="4947053"/>
          </a:xfrm>
        </p:grpSpPr>
        <p:pic>
          <p:nvPicPr>
            <p:cNvPr id="9" name="Picture 8">
              <a:extLst>
                <a:ext uri="{FF2B5EF4-FFF2-40B4-BE49-F238E27FC236}">
                  <a16:creationId xmlns:a16="http://schemas.microsoft.com/office/drawing/2014/main" id="{2303E1C2-05EB-E62E-BAA6-9BB23A5F207C}"/>
                </a:ext>
              </a:extLst>
            </p:cNvPr>
            <p:cNvPicPr>
              <a:picLocks noChangeAspect="1"/>
            </p:cNvPicPr>
            <p:nvPr/>
          </p:nvPicPr>
          <p:blipFill>
            <a:blip r:embed="rId4"/>
            <a:srcRect/>
            <a:stretch/>
          </p:blipFill>
          <p:spPr>
            <a:xfrm>
              <a:off x="442233" y="931696"/>
              <a:ext cx="2282698" cy="4947053"/>
            </a:xfrm>
            <a:prstGeom prst="rect">
              <a:avLst/>
            </a:prstGeom>
            <a:ln w="28575">
              <a:solidFill>
                <a:schemeClr val="tx1"/>
              </a:solidFill>
            </a:ln>
          </p:spPr>
        </p:pic>
        <p:sp>
          <p:nvSpPr>
            <p:cNvPr id="10" name="Rectangle 9">
              <a:extLst>
                <a:ext uri="{FF2B5EF4-FFF2-40B4-BE49-F238E27FC236}">
                  <a16:creationId xmlns:a16="http://schemas.microsoft.com/office/drawing/2014/main" id="{3653BF41-FB89-D274-6487-B0F0917A55A9}"/>
                </a:ext>
              </a:extLst>
            </p:cNvPr>
            <p:cNvSpPr/>
            <p:nvPr/>
          </p:nvSpPr>
          <p:spPr>
            <a:xfrm>
              <a:off x="571550" y="4676537"/>
              <a:ext cx="2082197" cy="40352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pic>
        <p:nvPicPr>
          <p:cNvPr id="12" name="Picture 11" descr="A screenshot of a phone&#10;&#10;Description automatically generated">
            <a:extLst>
              <a:ext uri="{FF2B5EF4-FFF2-40B4-BE49-F238E27FC236}">
                <a16:creationId xmlns:a16="http://schemas.microsoft.com/office/drawing/2014/main" id="{296EDAB2-63C6-FD62-4961-7BBD891B319F}"/>
              </a:ext>
            </a:extLst>
          </p:cNvPr>
          <p:cNvPicPr>
            <a:picLocks noChangeAspect="1"/>
          </p:cNvPicPr>
          <p:nvPr/>
        </p:nvPicPr>
        <p:blipFill>
          <a:blip r:embed="rId5"/>
          <a:stretch>
            <a:fillRect/>
          </a:stretch>
        </p:blipFill>
        <p:spPr>
          <a:xfrm>
            <a:off x="6014979" y="964404"/>
            <a:ext cx="2321126" cy="4947053"/>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39AEA5A0-1169-4C42-F43C-15F75C198C62}"/>
              </a:ext>
            </a:extLst>
          </p:cNvPr>
          <p:cNvPicPr>
            <a:picLocks noChangeAspect="1"/>
          </p:cNvPicPr>
          <p:nvPr/>
        </p:nvPicPr>
        <p:blipFill>
          <a:blip r:embed="rId6"/>
          <a:stretch>
            <a:fillRect/>
          </a:stretch>
        </p:blipFill>
        <p:spPr>
          <a:xfrm>
            <a:off x="3314519" y="955473"/>
            <a:ext cx="2308164" cy="4947053"/>
          </a:xfrm>
          <a:prstGeom prst="rect">
            <a:avLst/>
          </a:prstGeom>
        </p:spPr>
      </p:pic>
    </p:spTree>
    <p:extLst>
      <p:ext uri="{BB962C8B-B14F-4D97-AF65-F5344CB8AC3E}">
        <p14:creationId xmlns:p14="http://schemas.microsoft.com/office/powerpoint/2010/main" val="451466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rcRect/>
          <a:stretch/>
        </p:blipFill>
        <p:spPr>
          <a:xfrm>
            <a:off x="5879192" y="777336"/>
            <a:ext cx="2325584" cy="5039997"/>
          </a:xfrm>
          <a:prstGeom prst="rect">
            <a:avLst/>
          </a:prstGeom>
          <a:ln w="19050">
            <a:solidFill>
              <a:schemeClr val="tx1"/>
            </a:solidFill>
          </a:ln>
        </p:spPr>
      </p:pic>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5"/>
          <a:srcRect/>
          <a:stretch/>
        </p:blipFill>
        <p:spPr>
          <a:xfrm>
            <a:off x="3068765" y="777336"/>
            <a:ext cx="2316206" cy="5019674"/>
          </a:xfrm>
          <a:prstGeom prst="rect">
            <a:avLst/>
          </a:prstGeom>
          <a:ln w="19050">
            <a:solidFill>
              <a:schemeClr val="tx1"/>
            </a:solidFill>
          </a:ln>
        </p:spPr>
      </p:pic>
      <p:sp>
        <p:nvSpPr>
          <p:cNvPr id="9" name="TextBox 8">
            <a:extLst>
              <a:ext uri="{FF2B5EF4-FFF2-40B4-BE49-F238E27FC236}">
                <a16:creationId xmlns:a16="http://schemas.microsoft.com/office/drawing/2014/main" id="{49D71605-8993-8CB6-2966-2269DEF395F0}"/>
              </a:ext>
            </a:extLst>
          </p:cNvPr>
          <p:cNvSpPr txBox="1"/>
          <p:nvPr/>
        </p:nvSpPr>
        <p:spPr>
          <a:xfrm>
            <a:off x="8810950" y="1166842"/>
            <a:ext cx="2886829" cy="403187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After the device is found, the application connects and performs actions like association. These actions include checking and fixing faulty Device Serial and firmware and updating if old, setting RTC, disabling </a:t>
            </a:r>
            <a:r>
              <a:rPr lang="en-US" sz="1600" b="0" dirty="0" err="1"/>
              <a:t>ibeacon</a:t>
            </a:r>
            <a:r>
              <a:rPr lang="en-US" sz="1600" b="0" dirty="0"/>
              <a:t>, and enabling Eddystone Settings with the unique Config per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successfully perform the operation logs are uploaded on the cloud.</a:t>
            </a:r>
          </a:p>
          <a:p>
            <a:pPr marL="285750" indent="-285750" algn="just">
              <a:lnSpc>
                <a:spcPct val="100000"/>
              </a:lnSpc>
              <a:buFont typeface="Wingdings" panose="05000000000000000000" pitchFamily="2" charset="2"/>
              <a:buChar char="§"/>
            </a:pPr>
            <a:endParaRPr lang="en-US" sz="1600" b="0" dirty="0"/>
          </a:p>
        </p:txBody>
      </p:sp>
      <p:pic>
        <p:nvPicPr>
          <p:cNvPr id="7" name="Picture 6" descr="A screenshot of a phone&#10;&#10;Description automatically generated">
            <a:extLst>
              <a:ext uri="{FF2B5EF4-FFF2-40B4-BE49-F238E27FC236}">
                <a16:creationId xmlns:a16="http://schemas.microsoft.com/office/drawing/2014/main" id="{93A9EFFE-B683-79F3-9249-6870253419C7}"/>
              </a:ext>
            </a:extLst>
          </p:cNvPr>
          <p:cNvPicPr>
            <a:picLocks noChangeAspect="1"/>
          </p:cNvPicPr>
          <p:nvPr/>
        </p:nvPicPr>
        <p:blipFill>
          <a:blip r:embed="rId6"/>
          <a:stretch>
            <a:fillRect/>
          </a:stretch>
        </p:blipFill>
        <p:spPr>
          <a:xfrm>
            <a:off x="376280" y="777336"/>
            <a:ext cx="2267999" cy="5039997"/>
          </a:xfrm>
          <a:prstGeom prst="rect">
            <a:avLst/>
          </a:prstGeom>
        </p:spPr>
      </p:pic>
    </p:spTree>
    <p:extLst>
      <p:ext uri="{BB962C8B-B14F-4D97-AF65-F5344CB8AC3E}">
        <p14:creationId xmlns:p14="http://schemas.microsoft.com/office/powerpoint/2010/main" val="2476242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rcRect/>
          <a:stretch/>
        </p:blipFill>
        <p:spPr>
          <a:xfrm>
            <a:off x="6103925" y="757648"/>
            <a:ext cx="2325584" cy="5039995"/>
          </a:xfrm>
          <a:prstGeom prst="rect">
            <a:avLst/>
          </a:prstGeom>
          <a:ln w="19050">
            <a:solidFill>
              <a:schemeClr val="tx1"/>
            </a:solidFill>
          </a:ln>
        </p:spPr>
      </p:pic>
      <p:pic>
        <p:nvPicPr>
          <p:cNvPr id="5" name="Picture 4">
            <a:extLst>
              <a:ext uri="{FF2B5EF4-FFF2-40B4-BE49-F238E27FC236}">
                <a16:creationId xmlns:a16="http://schemas.microsoft.com/office/drawing/2014/main" id="{97C6FF16-7E75-B1A4-8FF3-01A661236807}"/>
              </a:ext>
            </a:extLst>
          </p:cNvPr>
          <p:cNvPicPr>
            <a:picLocks noChangeAspect="1"/>
          </p:cNvPicPr>
          <p:nvPr/>
        </p:nvPicPr>
        <p:blipFill>
          <a:blip r:embed="rId5"/>
          <a:srcRect/>
          <a:stretch/>
        </p:blipFill>
        <p:spPr>
          <a:xfrm>
            <a:off x="8952942" y="757648"/>
            <a:ext cx="2311811" cy="5010147"/>
          </a:xfrm>
          <a:prstGeom prst="rect">
            <a:avLst/>
          </a:prstGeom>
          <a:ln w="19050">
            <a:solidFill>
              <a:schemeClr val="tx1"/>
            </a:solidFill>
          </a:ln>
        </p:spPr>
      </p:pic>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6"/>
          <a:srcRect/>
          <a:stretch/>
        </p:blipFill>
        <p:spPr>
          <a:xfrm>
            <a:off x="3264286" y="757648"/>
            <a:ext cx="2316206" cy="5019671"/>
          </a:xfrm>
          <a:prstGeom prst="rect">
            <a:avLst/>
          </a:prstGeom>
          <a:ln w="19050">
            <a:solidFill>
              <a:schemeClr val="tx1"/>
            </a:solidFill>
          </a:ln>
        </p:spPr>
      </p:pic>
      <p:pic>
        <p:nvPicPr>
          <p:cNvPr id="3" name="Picture 2">
            <a:extLst>
              <a:ext uri="{FF2B5EF4-FFF2-40B4-BE49-F238E27FC236}">
                <a16:creationId xmlns:a16="http://schemas.microsoft.com/office/drawing/2014/main" id="{97C6FF16-7E75-B1A4-8FF3-01A661236807}"/>
              </a:ext>
            </a:extLst>
          </p:cNvPr>
          <p:cNvPicPr>
            <a:picLocks noChangeAspect="1"/>
          </p:cNvPicPr>
          <p:nvPr/>
        </p:nvPicPr>
        <p:blipFill>
          <a:blip r:embed="rId7"/>
          <a:srcRect/>
          <a:stretch/>
        </p:blipFill>
        <p:spPr>
          <a:xfrm>
            <a:off x="480803" y="757648"/>
            <a:ext cx="2311811" cy="5010149"/>
          </a:xfrm>
          <a:prstGeom prst="rect">
            <a:avLst/>
          </a:prstGeom>
          <a:ln w="19050">
            <a:solidFill>
              <a:schemeClr val="tx1"/>
            </a:solidFill>
          </a:ln>
        </p:spPr>
      </p:pic>
    </p:spTree>
    <p:extLst>
      <p:ext uri="{BB962C8B-B14F-4D97-AF65-F5344CB8AC3E}">
        <p14:creationId xmlns:p14="http://schemas.microsoft.com/office/powerpoint/2010/main" val="542313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7" name="TextBox 6">
            <a:extLst>
              <a:ext uri="{FF2B5EF4-FFF2-40B4-BE49-F238E27FC236}">
                <a16:creationId xmlns:a16="http://schemas.microsoft.com/office/drawing/2014/main" id="{18D92272-553B-25F8-53A2-5E31E6999CE8}"/>
              </a:ext>
            </a:extLst>
          </p:cNvPr>
          <p:cNvSpPr txBox="1"/>
          <p:nvPr/>
        </p:nvSpPr>
        <p:spPr>
          <a:xfrm>
            <a:off x="417871" y="193840"/>
            <a:ext cx="6400800" cy="369332"/>
          </a:xfrm>
          <a:prstGeom prst="rect">
            <a:avLst/>
          </a:prstGeom>
          <a:noFill/>
        </p:spPr>
        <p:txBody>
          <a:bodyPr wrap="square">
            <a:spAutoFit/>
          </a:bodyPr>
          <a:lstStyle/>
          <a:p>
            <a:r>
              <a:rPr lang="en-MY" sz="1800" b="1" dirty="0">
                <a:solidFill>
                  <a:srgbClr val="FFC000"/>
                </a:solidFill>
              </a:rPr>
              <a:t>FIX FAULTY DEVICE- </a:t>
            </a:r>
            <a:r>
              <a:rPr lang="en-MY" sz="1400" b="1" dirty="0">
                <a:solidFill>
                  <a:srgbClr val="FFC000"/>
                </a:solidFill>
              </a:rPr>
              <a:t>SMART DEVICE DEFAULT SERIAL LOGS</a:t>
            </a:r>
            <a:endParaRPr lang="en-IN" dirty="0"/>
          </a:p>
        </p:txBody>
      </p:sp>
      <p:sp>
        <p:nvSpPr>
          <p:cNvPr id="16" name="TextBox 15">
            <a:extLst>
              <a:ext uri="{FF2B5EF4-FFF2-40B4-BE49-F238E27FC236}">
                <a16:creationId xmlns:a16="http://schemas.microsoft.com/office/drawing/2014/main" id="{92690988-ACBF-C219-34B2-1FC4DFEF986E}"/>
              </a:ext>
            </a:extLst>
          </p:cNvPr>
          <p:cNvSpPr txBox="1"/>
          <p:nvPr/>
        </p:nvSpPr>
        <p:spPr>
          <a:xfrm>
            <a:off x="545689" y="532881"/>
            <a:ext cx="11228439" cy="646331"/>
          </a:xfrm>
          <a:prstGeom prst="rect">
            <a:avLst/>
          </a:prstGeom>
          <a:noFill/>
        </p:spPr>
        <p:txBody>
          <a:bodyPr wrap="square">
            <a:spAutoFit/>
          </a:bodyPr>
          <a:lstStyle/>
          <a:p>
            <a:pPr marL="0" indent="0" algn="just">
              <a:buNone/>
            </a:pPr>
            <a:r>
              <a:rPr lang="en-US" sz="1800" dirty="0">
                <a:solidFill>
                  <a:srgbClr val="002060"/>
                </a:solidFill>
              </a:rPr>
              <a:t>After successfully FIX the faulty device logs are uploaded on the portal in Report IOT &gt; Smart Device Default </a:t>
            </a:r>
            <a:r>
              <a:rPr lang="en-US" dirty="0">
                <a:solidFill>
                  <a:srgbClr val="002060"/>
                </a:solidFill>
              </a:rPr>
              <a:t>Configuration</a:t>
            </a:r>
            <a:r>
              <a:rPr lang="en-US" sz="1800" dirty="0">
                <a:solidFill>
                  <a:srgbClr val="002060"/>
                </a:solidFill>
              </a:rPr>
              <a:t> Logs tab.</a:t>
            </a:r>
            <a:endParaRPr lang="en-MY" sz="1800" dirty="0"/>
          </a:p>
        </p:txBody>
      </p:sp>
      <p:pic>
        <p:nvPicPr>
          <p:cNvPr id="4" name="Picture 3" descr="A screenshot of a computer&#10;&#10;Description automatically generated">
            <a:extLst>
              <a:ext uri="{FF2B5EF4-FFF2-40B4-BE49-F238E27FC236}">
                <a16:creationId xmlns:a16="http://schemas.microsoft.com/office/drawing/2014/main" id="{67BE81FE-B78D-31A9-7833-29939564F929}"/>
              </a:ext>
            </a:extLst>
          </p:cNvPr>
          <p:cNvPicPr>
            <a:picLocks noChangeAspect="1"/>
          </p:cNvPicPr>
          <p:nvPr/>
        </p:nvPicPr>
        <p:blipFill>
          <a:blip r:embed="rId4"/>
          <a:stretch>
            <a:fillRect/>
          </a:stretch>
        </p:blipFill>
        <p:spPr>
          <a:xfrm>
            <a:off x="833459" y="1096053"/>
            <a:ext cx="10525082" cy="4997118"/>
          </a:xfrm>
          <a:prstGeom prst="rect">
            <a:avLst/>
          </a:prstGeom>
        </p:spPr>
      </p:pic>
    </p:spTree>
    <p:extLst>
      <p:ext uri="{BB962C8B-B14F-4D97-AF65-F5344CB8AC3E}">
        <p14:creationId xmlns:p14="http://schemas.microsoft.com/office/powerpoint/2010/main" val="3445875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43C67C3-E28F-9522-DFF6-DCE7B555AE5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TEST AND VERIFY- </a:t>
            </a:r>
            <a:r>
              <a:rPr lang="en-MY" sz="1800" b="1" dirty="0">
                <a:solidFill>
                  <a:srgbClr val="FFC000"/>
                </a:solidFill>
              </a:rPr>
              <a:t>TEST AND VERIFY</a:t>
            </a:r>
          </a:p>
        </p:txBody>
      </p:sp>
      <p:sp>
        <p:nvSpPr>
          <p:cNvPr id="4" name="TextBox 3">
            <a:extLst>
              <a:ext uri="{FF2B5EF4-FFF2-40B4-BE49-F238E27FC236}">
                <a16:creationId xmlns:a16="http://schemas.microsoft.com/office/drawing/2014/main" id="{4072C636-8BB1-D52D-FA0C-D39588A539EA}"/>
              </a:ext>
            </a:extLst>
          </p:cNvPr>
          <p:cNvSpPr txBox="1"/>
          <p:nvPr/>
        </p:nvSpPr>
        <p:spPr>
          <a:xfrm>
            <a:off x="8793776" y="2137595"/>
            <a:ext cx="2886829"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GATEWAY SETTINGS to check specific smart device current APN and URL data.</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0AB80ECF-8776-AB98-A3EF-01179456D764}"/>
              </a:ext>
            </a:extLst>
          </p:cNvPr>
          <p:cNvPicPr>
            <a:picLocks noChangeAspect="1"/>
          </p:cNvPicPr>
          <p:nvPr/>
        </p:nvPicPr>
        <p:blipFill>
          <a:blip r:embed="rId4"/>
          <a:srcRect/>
          <a:stretch/>
        </p:blipFill>
        <p:spPr>
          <a:xfrm>
            <a:off x="6075742" y="916026"/>
            <a:ext cx="2327344" cy="5043810"/>
          </a:xfrm>
          <a:prstGeom prst="rect">
            <a:avLst/>
          </a:prstGeom>
          <a:ln w="19050">
            <a:solidFill>
              <a:schemeClr val="tx1"/>
            </a:solidFill>
          </a:ln>
        </p:spPr>
      </p:pic>
      <p:pic>
        <p:nvPicPr>
          <p:cNvPr id="7" name="Picture 6">
            <a:extLst>
              <a:ext uri="{FF2B5EF4-FFF2-40B4-BE49-F238E27FC236}">
                <a16:creationId xmlns:a16="http://schemas.microsoft.com/office/drawing/2014/main" id="{B487A4D8-65D7-494E-A815-DECD0DB014E4}"/>
              </a:ext>
            </a:extLst>
          </p:cNvPr>
          <p:cNvPicPr>
            <a:picLocks noChangeAspect="1"/>
          </p:cNvPicPr>
          <p:nvPr/>
        </p:nvPicPr>
        <p:blipFill>
          <a:blip r:embed="rId5"/>
          <a:srcRect/>
          <a:stretch/>
        </p:blipFill>
        <p:spPr>
          <a:xfrm>
            <a:off x="3315276" y="898082"/>
            <a:ext cx="2322618" cy="5033570"/>
          </a:xfrm>
          <a:prstGeom prst="rect">
            <a:avLst/>
          </a:prstGeom>
          <a:ln w="19050">
            <a:solidFill>
              <a:schemeClr val="tx1"/>
            </a:solidFill>
          </a:ln>
        </p:spPr>
      </p:pic>
      <p:grpSp>
        <p:nvGrpSpPr>
          <p:cNvPr id="8" name="Group 7">
            <a:extLst>
              <a:ext uri="{FF2B5EF4-FFF2-40B4-BE49-F238E27FC236}">
                <a16:creationId xmlns:a16="http://schemas.microsoft.com/office/drawing/2014/main" id="{2DC2793A-A5A0-12CA-F5C9-613682CD28A6}"/>
              </a:ext>
            </a:extLst>
          </p:cNvPr>
          <p:cNvGrpSpPr/>
          <p:nvPr/>
        </p:nvGrpSpPr>
        <p:grpSpPr>
          <a:xfrm>
            <a:off x="639525" y="964404"/>
            <a:ext cx="2282698" cy="4947053"/>
            <a:chOff x="442233" y="931696"/>
            <a:chExt cx="2282698" cy="4947053"/>
          </a:xfrm>
        </p:grpSpPr>
        <p:pic>
          <p:nvPicPr>
            <p:cNvPr id="9" name="Picture 8">
              <a:extLst>
                <a:ext uri="{FF2B5EF4-FFF2-40B4-BE49-F238E27FC236}">
                  <a16:creationId xmlns:a16="http://schemas.microsoft.com/office/drawing/2014/main" id="{2303E1C2-05EB-E62E-BAA6-9BB23A5F207C}"/>
                </a:ext>
              </a:extLst>
            </p:cNvPr>
            <p:cNvPicPr>
              <a:picLocks noChangeAspect="1"/>
            </p:cNvPicPr>
            <p:nvPr/>
          </p:nvPicPr>
          <p:blipFill>
            <a:blip r:embed="rId6"/>
            <a:srcRect/>
            <a:stretch/>
          </p:blipFill>
          <p:spPr>
            <a:xfrm>
              <a:off x="442233" y="931696"/>
              <a:ext cx="2282698" cy="4947053"/>
            </a:xfrm>
            <a:prstGeom prst="rect">
              <a:avLst/>
            </a:prstGeom>
            <a:ln w="28575">
              <a:solidFill>
                <a:schemeClr val="tx1"/>
              </a:solidFill>
            </a:ln>
          </p:spPr>
        </p:pic>
        <p:sp>
          <p:nvSpPr>
            <p:cNvPr id="10" name="Rectangle 9">
              <a:extLst>
                <a:ext uri="{FF2B5EF4-FFF2-40B4-BE49-F238E27FC236}">
                  <a16:creationId xmlns:a16="http://schemas.microsoft.com/office/drawing/2014/main" id="{3653BF41-FB89-D274-6487-B0F0917A55A9}"/>
                </a:ext>
              </a:extLst>
            </p:cNvPr>
            <p:cNvSpPr/>
            <p:nvPr/>
          </p:nvSpPr>
          <p:spPr>
            <a:xfrm>
              <a:off x="542483" y="5030499"/>
              <a:ext cx="2082197" cy="38386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28904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rcRect/>
          <a:stretch/>
        </p:blipFill>
        <p:spPr>
          <a:xfrm>
            <a:off x="3115986" y="777335"/>
            <a:ext cx="2325585" cy="5039997"/>
          </a:xfrm>
          <a:prstGeom prst="rect">
            <a:avLst/>
          </a:prstGeom>
          <a:ln w="19050">
            <a:solidFill>
              <a:schemeClr val="tx1"/>
            </a:solidFill>
          </a:ln>
        </p:spPr>
      </p:pic>
      <p:pic>
        <p:nvPicPr>
          <p:cNvPr id="5" name="Picture 4">
            <a:extLst>
              <a:ext uri="{FF2B5EF4-FFF2-40B4-BE49-F238E27FC236}">
                <a16:creationId xmlns:a16="http://schemas.microsoft.com/office/drawing/2014/main" id="{97C6FF16-7E75-B1A4-8FF3-01A661236807}"/>
              </a:ext>
            </a:extLst>
          </p:cNvPr>
          <p:cNvPicPr>
            <a:picLocks noChangeAspect="1"/>
          </p:cNvPicPr>
          <p:nvPr/>
        </p:nvPicPr>
        <p:blipFill>
          <a:blip r:embed="rId5"/>
          <a:srcRect/>
          <a:stretch/>
        </p:blipFill>
        <p:spPr>
          <a:xfrm>
            <a:off x="5758852" y="792259"/>
            <a:ext cx="2311812" cy="5010149"/>
          </a:xfrm>
          <a:prstGeom prst="rect">
            <a:avLst/>
          </a:prstGeom>
          <a:ln w="19050">
            <a:solidFill>
              <a:schemeClr val="tx1"/>
            </a:solidFill>
          </a:ln>
        </p:spPr>
      </p:pic>
      <p:grpSp>
        <p:nvGrpSpPr>
          <p:cNvPr id="8" name="Group 7">
            <a:extLst>
              <a:ext uri="{FF2B5EF4-FFF2-40B4-BE49-F238E27FC236}">
                <a16:creationId xmlns:a16="http://schemas.microsoft.com/office/drawing/2014/main" id="{2AF1C6A0-3497-73BE-B043-E1E91B986F8F}"/>
              </a:ext>
            </a:extLst>
          </p:cNvPr>
          <p:cNvGrpSpPr/>
          <p:nvPr/>
        </p:nvGrpSpPr>
        <p:grpSpPr>
          <a:xfrm>
            <a:off x="494220" y="797659"/>
            <a:ext cx="2316208" cy="5019674"/>
            <a:chOff x="494220" y="797659"/>
            <a:chExt cx="2316208" cy="5019674"/>
          </a:xfrm>
        </p:grpSpPr>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6"/>
            <a:srcRect/>
            <a:stretch/>
          </p:blipFill>
          <p:spPr>
            <a:xfrm>
              <a:off x="494221" y="797659"/>
              <a:ext cx="2316207" cy="5019674"/>
            </a:xfrm>
            <a:prstGeom prst="rect">
              <a:avLst/>
            </a:prstGeom>
            <a:ln w="19050">
              <a:solidFill>
                <a:schemeClr val="tx1"/>
              </a:solidFill>
            </a:ln>
          </p:spPr>
        </p:pic>
        <p:sp>
          <p:nvSpPr>
            <p:cNvPr id="7" name="Rectangle 6">
              <a:extLst>
                <a:ext uri="{FF2B5EF4-FFF2-40B4-BE49-F238E27FC236}">
                  <a16:creationId xmlns:a16="http://schemas.microsoft.com/office/drawing/2014/main" id="{2F0A36D7-C05A-F44C-33CB-ACE881040A36}"/>
                </a:ext>
              </a:extLst>
            </p:cNvPr>
            <p:cNvSpPr/>
            <p:nvPr/>
          </p:nvSpPr>
          <p:spPr>
            <a:xfrm>
              <a:off x="494220" y="2435941"/>
              <a:ext cx="2279599" cy="112333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49D71605-8993-8CB6-2966-2269DEF395F0}"/>
              </a:ext>
            </a:extLst>
          </p:cNvPr>
          <p:cNvSpPr txBox="1"/>
          <p:nvPr/>
        </p:nvSpPr>
        <p:spPr>
          <a:xfrm>
            <a:off x="8810950" y="1166842"/>
            <a:ext cx="2886829"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TEST AND VERIFY to provide a quality check interface that allows users to troubleshoot devices. data related to the door for manual checking.</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spTree>
    <p:extLst>
      <p:ext uri="{BB962C8B-B14F-4D97-AF65-F5344CB8AC3E}">
        <p14:creationId xmlns:p14="http://schemas.microsoft.com/office/powerpoint/2010/main" val="92414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p:txBody>
      </p:sp>
      <p:sp>
        <p:nvSpPr>
          <p:cNvPr id="7" name="TextBox 6">
            <a:extLst>
              <a:ext uri="{FF2B5EF4-FFF2-40B4-BE49-F238E27FC236}">
                <a16:creationId xmlns:a16="http://schemas.microsoft.com/office/drawing/2014/main" id="{A74140AA-6574-AB7B-0120-0CBDE6622224}"/>
              </a:ext>
            </a:extLst>
          </p:cNvPr>
          <p:cNvSpPr txBox="1"/>
          <p:nvPr/>
        </p:nvSpPr>
        <p:spPr>
          <a:xfrm>
            <a:off x="6661314" y="3279735"/>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to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and Nearby Devices need to Allow.</a:t>
            </a:r>
          </a:p>
        </p:txBody>
      </p:sp>
      <p:sp>
        <p:nvSpPr>
          <p:cNvPr id="8" name="TextBox 7">
            <a:extLst>
              <a:ext uri="{FF2B5EF4-FFF2-40B4-BE49-F238E27FC236}">
                <a16:creationId xmlns:a16="http://schemas.microsoft.com/office/drawing/2014/main" id="{29A3DFAA-94AE-3830-16DA-F3FB0909E0F7}"/>
              </a:ext>
            </a:extLst>
          </p:cNvPr>
          <p:cNvSpPr txBox="1"/>
          <p:nvPr/>
        </p:nvSpPr>
        <p:spPr>
          <a:xfrm>
            <a:off x="6661314" y="155293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and Nearby Device Permission Need to Allow.</a:t>
            </a:r>
          </a:p>
        </p:txBody>
      </p:sp>
      <p:pic>
        <p:nvPicPr>
          <p:cNvPr id="9" name="Picture 8">
            <a:extLst>
              <a:ext uri="{FF2B5EF4-FFF2-40B4-BE49-F238E27FC236}">
                <a16:creationId xmlns:a16="http://schemas.microsoft.com/office/drawing/2014/main" id="{7052C4CD-1F9D-FB05-6B5D-8072D3AAD49D}"/>
              </a:ext>
            </a:extLst>
          </p:cNvPr>
          <p:cNvPicPr>
            <a:picLocks noChangeAspect="1"/>
          </p:cNvPicPr>
          <p:nvPr/>
        </p:nvPicPr>
        <p:blipFill>
          <a:blip r:embed="rId4"/>
          <a:srcRect/>
          <a:stretch/>
        </p:blipFill>
        <p:spPr>
          <a:xfrm>
            <a:off x="3823304" y="1552933"/>
            <a:ext cx="1983774" cy="4299228"/>
          </a:xfrm>
          <a:prstGeom prst="rect">
            <a:avLst/>
          </a:prstGeom>
          <a:ln w="12700">
            <a:solidFill>
              <a:srgbClr val="002060"/>
            </a:solidFill>
          </a:ln>
        </p:spPr>
      </p:pic>
      <p:pic>
        <p:nvPicPr>
          <p:cNvPr id="10" name="Picture 9">
            <a:extLst>
              <a:ext uri="{FF2B5EF4-FFF2-40B4-BE49-F238E27FC236}">
                <a16:creationId xmlns:a16="http://schemas.microsoft.com/office/drawing/2014/main" id="{3D528A83-E7D7-6447-E661-810CE008F60B}"/>
              </a:ext>
            </a:extLst>
          </p:cNvPr>
          <p:cNvPicPr>
            <a:picLocks noChangeAspect="1"/>
          </p:cNvPicPr>
          <p:nvPr/>
        </p:nvPicPr>
        <p:blipFill>
          <a:blip r:embed="rId5"/>
          <a:srcRect/>
          <a:stretch/>
        </p:blipFill>
        <p:spPr>
          <a:xfrm>
            <a:off x="642854" y="1552931"/>
            <a:ext cx="1983775" cy="4299229"/>
          </a:xfrm>
          <a:prstGeom prst="rect">
            <a:avLst/>
          </a:prstGeom>
          <a:ln w="12700">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7EBCF16-D066-AE40-0451-059ADF61F547}"/>
              </a:ext>
            </a:extLst>
          </p:cNvPr>
          <p:cNvSpPr>
            <a:spLocks noGrp="1"/>
          </p:cNvSpPr>
          <p:nvPr>
            <p:ph type="title"/>
          </p:nvPr>
        </p:nvSpPr>
        <p:spPr>
          <a:xfrm>
            <a:off x="231937" y="152179"/>
            <a:ext cx="10515600" cy="485917"/>
          </a:xfrm>
        </p:spPr>
        <p:txBody>
          <a:bodyPr>
            <a:normAutofit fontScale="90000"/>
          </a:bodyPr>
          <a:lstStyle/>
          <a:p>
            <a:r>
              <a:rPr lang="en-US" sz="3600" b="1" dirty="0">
                <a:solidFill>
                  <a:srgbClr val="FFC000"/>
                </a:solidFill>
              </a:rPr>
              <a:t>MESSAGES – SCAN COOLER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E65C6E0B-3289-7125-A0CC-D86F531F9456}"/>
              </a:ext>
            </a:extLst>
          </p:cNvPr>
          <p:cNvGraphicFramePr>
            <a:graphicFrameLocks noGrp="1"/>
          </p:cNvGraphicFramePr>
          <p:nvPr>
            <p:extLst>
              <p:ext uri="{D42A27DB-BD31-4B8C-83A1-F6EECF244321}">
                <p14:modId xmlns:p14="http://schemas.microsoft.com/office/powerpoint/2010/main" val="3395228422"/>
              </p:ext>
            </p:extLst>
          </p:nvPr>
        </p:nvGraphicFramePr>
        <p:xfrm>
          <a:off x="562650" y="909421"/>
          <a:ext cx="11032690" cy="4970875"/>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710125">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smart device but associated with any gateway.</a:t>
                      </a:r>
                    </a:p>
                  </a:txBody>
                  <a:tcPr marL="68580" marR="68580" marT="0" marB="0" anchor="ctr"/>
                </a:tc>
                <a:extLst>
                  <a:ext uri="{0D108BD9-81ED-4DB2-BD59-A6C34878D82A}">
                    <a16:rowId xmlns:a16="http://schemas.microsoft.com/office/drawing/2014/main" val="935625288"/>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Smart Device &lt;SD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102</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gateway but associated with any smart device.</a:t>
                      </a:r>
                    </a:p>
                  </a:txBody>
                  <a:tcPr marL="68580" marR="68580" marT="0" marB="0" anchor="ctr"/>
                </a:tc>
                <a:extLst>
                  <a:ext uri="{0D108BD9-81ED-4DB2-BD59-A6C34878D82A}">
                    <a16:rowId xmlns:a16="http://schemas.microsoft.com/office/drawing/2014/main" val="4206860399"/>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 and Smart Device &lt;SD SN&gt;</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103</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but associated with Smart Device and the gateway.</a:t>
                      </a:r>
                    </a:p>
                  </a:txBody>
                  <a:tcPr marL="68580" marR="68580" marT="0" marB="0" anchor="ctr"/>
                </a:tc>
                <a:extLst>
                  <a:ext uri="{0D108BD9-81ED-4DB2-BD59-A6C34878D82A}">
                    <a16:rowId xmlns:a16="http://schemas.microsoft.com/office/drawing/2014/main" val="889441737"/>
                  </a:ext>
                </a:extLst>
              </a:tr>
              <a:tr h="710125">
                <a:tc>
                  <a:txBody>
                    <a:bodyPr/>
                    <a:lstStyle/>
                    <a:p>
                      <a:pPr algn="just">
                        <a:lnSpc>
                          <a:spcPct val="115000"/>
                        </a:lnSpc>
                        <a:spcAft>
                          <a:spcPts val="1000"/>
                        </a:spcAft>
                      </a:pPr>
                      <a:r>
                        <a:rPr lang="en-US" sz="1400" dirty="0">
                          <a:solidFill>
                            <a:srgbClr val="002060"/>
                          </a:solidFill>
                          <a:effectLst/>
                        </a:rPr>
                        <a:t>Cooler SN or Technical ID &lt;Cooler SN&gt; does not exist in portal</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104 </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the cooler does not available in the portal.</a:t>
                      </a:r>
                    </a:p>
                  </a:txBody>
                  <a:tcPr marL="68580" marR="68580" marT="0" marB="0" anchor="ctr"/>
                </a:tc>
                <a:extLst>
                  <a:ext uri="{0D108BD9-81ED-4DB2-BD59-A6C34878D82A}">
                    <a16:rowId xmlns:a16="http://schemas.microsoft.com/office/drawing/2014/main" val="3127280165"/>
                  </a:ext>
                </a:extLst>
              </a:tr>
              <a:tr h="710125">
                <a:tc>
                  <a:txBody>
                    <a:bodyPr/>
                    <a:lstStyle/>
                    <a:p>
                      <a:pPr algn="just">
                        <a:lnSpc>
                          <a:spcPct val="115000"/>
                        </a:lnSpc>
                        <a:spcAft>
                          <a:spcPts val="1000"/>
                        </a:spcAft>
                      </a:pPr>
                      <a:r>
                        <a:rPr lang="en-US" sz="1400" dirty="0">
                          <a:solidFill>
                            <a:srgbClr val="002060"/>
                          </a:solidFill>
                          <a:effectLst/>
                        </a:rPr>
                        <a:t>Duplicate Cooler SN on cloud, try with the Technical ID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110</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Cooler SN on a cloud, try with the Technical ID or check with the Support Staff</a:t>
                      </a:r>
                    </a:p>
                  </a:txBody>
                  <a:tcPr marL="68580" marR="68580" marT="0" marB="0" anchor="ctr"/>
                </a:tc>
                <a:extLst>
                  <a:ext uri="{0D108BD9-81ED-4DB2-BD59-A6C34878D82A}">
                    <a16:rowId xmlns:a16="http://schemas.microsoft.com/office/drawing/2014/main" val="1203582473"/>
                  </a:ext>
                </a:extLst>
              </a:tr>
              <a:tr h="710125">
                <a:tc>
                  <a:txBody>
                    <a:bodyPr/>
                    <a:lstStyle/>
                    <a:p>
                      <a:pPr algn="just">
                        <a:lnSpc>
                          <a:spcPct val="115000"/>
                        </a:lnSpc>
                        <a:spcAft>
                          <a:spcPts val="1000"/>
                        </a:spcAft>
                      </a:pPr>
                      <a:r>
                        <a:rPr lang="en-US" sz="1400" dirty="0">
                          <a:solidFill>
                            <a:srgbClr val="002060"/>
                          </a:solidFill>
                          <a:effectLst/>
                        </a:rPr>
                        <a:t>Duplicate Technical ID on cloud, try with the Cooler SN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Technical ID on a cloud, try with the Cooler SN or check with the Support Staff</a:t>
                      </a:r>
                    </a:p>
                  </a:txBody>
                  <a:tcPr marL="68580" marR="68580" marT="0" marB="0" anchor="ctr"/>
                </a:tc>
                <a:extLst>
                  <a:ext uri="{0D108BD9-81ED-4DB2-BD59-A6C34878D82A}">
                    <a16:rowId xmlns:a16="http://schemas.microsoft.com/office/drawing/2014/main" val="2645763531"/>
                  </a:ext>
                </a:extLst>
              </a:tr>
            </a:tbl>
          </a:graphicData>
        </a:graphic>
      </p:graphicFrame>
    </p:spTree>
    <p:extLst>
      <p:ext uri="{BB962C8B-B14F-4D97-AF65-F5344CB8AC3E}">
        <p14:creationId xmlns:p14="http://schemas.microsoft.com/office/powerpoint/2010/main" val="3011496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6587ADDC-C6B4-00AA-3178-C113E9AE01C3}"/>
              </a:ext>
            </a:extLst>
          </p:cNvPr>
          <p:cNvSpPr>
            <a:spLocks noGrp="1"/>
          </p:cNvSpPr>
          <p:nvPr>
            <p:ph type="title"/>
          </p:nvPr>
        </p:nvSpPr>
        <p:spPr>
          <a:xfrm>
            <a:off x="231937" y="152180"/>
            <a:ext cx="10515600" cy="461362"/>
          </a:xfrm>
        </p:spPr>
        <p:txBody>
          <a:bodyPr>
            <a:normAutofit fontScale="90000"/>
          </a:bodyPr>
          <a:lstStyle/>
          <a:p>
            <a:r>
              <a:rPr lang="en-US" sz="3600" b="1" dirty="0">
                <a:solidFill>
                  <a:srgbClr val="FFC000"/>
                </a:solidFill>
              </a:rPr>
              <a:t>MESSAGES – OK/SUCCESS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6DEE041-BFE5-BAB7-1188-77995CCDE745}"/>
              </a:ext>
            </a:extLst>
          </p:cNvPr>
          <p:cNvGraphicFramePr>
            <a:graphicFrameLocks noGrp="1"/>
          </p:cNvGraphicFramePr>
          <p:nvPr>
            <p:extLst>
              <p:ext uri="{D42A27DB-BD31-4B8C-83A1-F6EECF244321}">
                <p14:modId xmlns:p14="http://schemas.microsoft.com/office/powerpoint/2010/main" val="1580924788"/>
              </p:ext>
            </p:extLst>
          </p:nvPr>
        </p:nvGraphicFramePr>
        <p:xfrm>
          <a:off x="562650" y="909422"/>
          <a:ext cx="11032690" cy="4619180"/>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923836">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923836">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923836">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923836">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923836">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3328484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1159156D-8490-24AE-ECFF-D37AEFAEF75C}"/>
              </a:ext>
            </a:extLst>
          </p:cNvPr>
          <p:cNvSpPr>
            <a:spLocks noGrp="1"/>
          </p:cNvSpPr>
          <p:nvPr>
            <p:ph type="title"/>
          </p:nvPr>
        </p:nvSpPr>
        <p:spPr>
          <a:xfrm>
            <a:off x="231937" y="152180"/>
            <a:ext cx="10515600" cy="465212"/>
          </a:xfrm>
        </p:spPr>
        <p:txBody>
          <a:bodyPr>
            <a:normAutofit fontScale="90000"/>
          </a:bodyPr>
          <a:lstStyle/>
          <a:p>
            <a:r>
              <a:rPr lang="en-US" sz="3600" b="1" dirty="0">
                <a:solidFill>
                  <a:srgbClr val="FFC000"/>
                </a:solidFill>
              </a:rPr>
              <a:t>MESSAGES – ALERTS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DF9E532-5D91-65C6-E598-25FB0ADE07F3}"/>
              </a:ext>
            </a:extLst>
          </p:cNvPr>
          <p:cNvGraphicFramePr>
            <a:graphicFrameLocks noGrp="1"/>
          </p:cNvGraphicFramePr>
          <p:nvPr>
            <p:extLst>
              <p:ext uri="{D42A27DB-BD31-4B8C-83A1-F6EECF244321}">
                <p14:modId xmlns:p14="http://schemas.microsoft.com/office/powerpoint/2010/main" val="4104471159"/>
              </p:ext>
            </p:extLst>
          </p:nvPr>
        </p:nvGraphicFramePr>
        <p:xfrm>
          <a:off x="501405" y="846910"/>
          <a:ext cx="11093934" cy="496304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038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2968514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9940D501-31B5-7150-B4BF-D48C6A0C2965}"/>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ERROR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58051DFE-5D9B-1F50-DA50-7617E2FFFA15}"/>
              </a:ext>
            </a:extLst>
          </p:cNvPr>
          <p:cNvGraphicFramePr>
            <a:graphicFrameLocks noGrp="1"/>
          </p:cNvGraphicFramePr>
          <p:nvPr>
            <p:extLst>
              <p:ext uri="{D42A27DB-BD31-4B8C-83A1-F6EECF244321}">
                <p14:modId xmlns:p14="http://schemas.microsoft.com/office/powerpoint/2010/main" val="3452680063"/>
              </p:ext>
            </p:extLst>
          </p:nvPr>
        </p:nvGraphicFramePr>
        <p:xfrm>
          <a:off x="424669" y="807065"/>
          <a:ext cx="11170670" cy="5109703"/>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12968">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Detailed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Short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User Story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12968">
                <a:tc>
                  <a:txBody>
                    <a:bodyPr/>
                    <a:lstStyle/>
                    <a:p>
                      <a:pPr algn="just">
                        <a:lnSpc>
                          <a:spcPct val="115000"/>
                        </a:lnSpc>
                        <a:spcAft>
                          <a:spcPts val="1000"/>
                        </a:spcAft>
                      </a:pPr>
                      <a:r>
                        <a:rPr lang="en-US" sz="1100" dirty="0">
                          <a:solidFill>
                            <a:srgbClr val="002060"/>
                          </a:solidFill>
                          <a:effectLst/>
                        </a:rPr>
                        <a:t>The Barcode Scanner Is Not Supported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and scan smart device SN screen if the cell phone does not support the barcode scanner.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12968">
                <a:tc>
                  <a:txBody>
                    <a:bodyPr/>
                    <a:lstStyle/>
                    <a:p>
                      <a:pPr algn="just">
                        <a:lnSpc>
                          <a:spcPct val="115000"/>
                        </a:lnSpc>
                        <a:spcAft>
                          <a:spcPts val="1000"/>
                        </a:spcAft>
                      </a:pPr>
                      <a:r>
                        <a:rPr lang="en-US" sz="1100" dirty="0">
                          <a:solidFill>
                            <a:srgbClr val="002060"/>
                          </a:solidFill>
                          <a:effectLst/>
                        </a:rPr>
                        <a:t>Smart Device Is Not Available For Association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51</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smart device SN screen when smart device not found in unassigned list.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12968">
                <a:tc>
                  <a:txBody>
                    <a:bodyPr/>
                    <a:lstStyle/>
                    <a:p>
                      <a:pPr algn="just">
                        <a:lnSpc>
                          <a:spcPct val="115000"/>
                        </a:lnSpc>
                        <a:spcAft>
                          <a:spcPts val="1000"/>
                        </a:spcAft>
                      </a:pPr>
                      <a:r>
                        <a:rPr lang="en-US" sz="1100" dirty="0">
                          <a:solidFill>
                            <a:srgbClr val="002060"/>
                          </a:solidFill>
                          <a:effectLst/>
                        </a:rPr>
                        <a:t>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52</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12968">
                <a:tc>
                  <a:txBody>
                    <a:bodyPr/>
                    <a:lstStyle/>
                    <a:p>
                      <a:pPr algn="just">
                        <a:lnSpc>
                          <a:spcPct val="115000"/>
                        </a:lnSpc>
                        <a:spcAft>
                          <a:spcPts val="1000"/>
                        </a:spcAft>
                      </a:pPr>
                      <a:r>
                        <a:rPr lang="en-US" sz="1100" dirty="0">
                          <a:solidFill>
                            <a:srgbClr val="002060"/>
                          </a:solidFill>
                          <a:effectLst/>
                        </a:rPr>
                        <a:t>Smart Device Serial Number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53</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SN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12968">
                <a:tc>
                  <a:txBody>
                    <a:bodyPr/>
                    <a:lstStyle/>
                    <a:p>
                      <a:pPr algn="just">
                        <a:lnSpc>
                          <a:spcPct val="115000"/>
                        </a:lnSpc>
                        <a:spcAft>
                          <a:spcPts val="1000"/>
                        </a:spcAft>
                      </a:pPr>
                      <a:r>
                        <a:rPr lang="en-US" sz="1100" dirty="0">
                          <a:solidFill>
                            <a:srgbClr val="002060"/>
                          </a:solidFill>
                          <a:effectLst/>
                        </a:rPr>
                        <a:t>Cooler Serial Number Was Not Scanned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54</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when the user cancels the barcode scanning or any issue while barcode scanning arises.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12968">
                <a:tc>
                  <a:txBody>
                    <a:bodyPr/>
                    <a:lstStyle/>
                    <a:p>
                      <a:pPr algn="just">
                        <a:lnSpc>
                          <a:spcPct val="115000"/>
                        </a:lnSpc>
                        <a:spcAft>
                          <a:spcPts val="1000"/>
                        </a:spcAft>
                      </a:pPr>
                      <a:r>
                        <a:rPr lang="en-US" sz="1100" dirty="0">
                          <a:solidFill>
                            <a:srgbClr val="002060"/>
                          </a:solidFill>
                          <a:effectLst/>
                        </a:rPr>
                        <a:t>Cooler Has Another Device Associated To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55</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if the cooler has a smart device already associated with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12968">
                <a:tc>
                  <a:txBody>
                    <a:bodyPr/>
                    <a:lstStyle/>
                    <a:p>
                      <a:pPr algn="just">
                        <a:lnSpc>
                          <a:spcPct val="115000"/>
                        </a:lnSpc>
                        <a:spcAft>
                          <a:spcPts val="1000"/>
                        </a:spcAft>
                      </a:pPr>
                      <a:r>
                        <a:rPr lang="en-US" sz="1100" dirty="0">
                          <a:solidFill>
                            <a:srgbClr val="002060"/>
                          </a:solidFill>
                          <a:effectLst/>
                        </a:rPr>
                        <a:t>Please Enter Cooler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56</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when in manual mode for cooler SN and the user presses the save button without entering the cooler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544653">
                <a:tc>
                  <a:txBody>
                    <a:bodyPr/>
                    <a:lstStyle/>
                    <a:p>
                      <a:pPr algn="just">
                        <a:lnSpc>
                          <a:spcPct val="115000"/>
                        </a:lnSpc>
                        <a:spcAft>
                          <a:spcPts val="1000"/>
                        </a:spcAft>
                      </a:pPr>
                      <a:r>
                        <a:rPr lang="en-US" sz="1100" dirty="0">
                          <a:solidFill>
                            <a:srgbClr val="002060"/>
                          </a:solidFill>
                          <a:effectLst/>
                        </a:rPr>
                        <a:t>Please Enter Smart Device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57</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when in manual mode for smart device SN and the user presses the save button without entering the smart device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12968">
                <a:tc>
                  <a:txBody>
                    <a:bodyPr/>
                    <a:lstStyle/>
                    <a:p>
                      <a:pPr algn="just">
                        <a:lnSpc>
                          <a:spcPct val="115000"/>
                        </a:lnSpc>
                        <a:spcAft>
                          <a:spcPts val="1000"/>
                        </a:spcAft>
                      </a:pPr>
                      <a:r>
                        <a:rPr lang="en-US" sz="1100" dirty="0">
                          <a:solidFill>
                            <a:srgbClr val="002060"/>
                          </a:solidFill>
                          <a:effectLst/>
                        </a:rPr>
                        <a:t>Smart Device Configuration Failed, Please Try Again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58</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a command fails.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12968">
                <a:tc>
                  <a:txBody>
                    <a:bodyPr/>
                    <a:lstStyle/>
                    <a:p>
                      <a:pPr algn="just">
                        <a:lnSpc>
                          <a:spcPct val="115000"/>
                        </a:lnSpc>
                        <a:spcAft>
                          <a:spcPts val="1000"/>
                        </a:spcAft>
                      </a:pPr>
                      <a:r>
                        <a:rPr lang="en-US" sz="1100" dirty="0">
                          <a:solidFill>
                            <a:srgbClr val="002060"/>
                          </a:solidFill>
                          <a:effectLst/>
                        </a:rPr>
                        <a:t>Smart Device Configuration File Missing</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59</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configuration JSON missing for the smart device.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12968">
                <a:tc>
                  <a:txBody>
                    <a:bodyPr/>
                    <a:lstStyle/>
                    <a:p>
                      <a:pPr algn="just">
                        <a:lnSpc>
                          <a:spcPct val="115000"/>
                        </a:lnSpc>
                        <a:spcAft>
                          <a:spcPts val="1000"/>
                        </a:spcAft>
                      </a:pPr>
                      <a:r>
                        <a:rPr lang="en-US" sz="1100" dirty="0">
                          <a:solidFill>
                            <a:srgbClr val="002060"/>
                          </a:solidFill>
                          <a:effectLst/>
                        </a:rPr>
                        <a:t>Not All Association Data Was Uploaded Successfully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60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when some associations failed to be uploaded.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936455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graphicFrame>
        <p:nvGraphicFramePr>
          <p:cNvPr id="3" name="Table 2">
            <a:extLst>
              <a:ext uri="{FF2B5EF4-FFF2-40B4-BE49-F238E27FC236}">
                <a16:creationId xmlns:a16="http://schemas.microsoft.com/office/drawing/2014/main" id="{3F41B34C-9C44-485B-3A71-887DC6ECAABC}"/>
              </a:ext>
            </a:extLst>
          </p:cNvPr>
          <p:cNvGraphicFramePr>
            <a:graphicFrameLocks noGrp="1"/>
          </p:cNvGraphicFramePr>
          <p:nvPr>
            <p:extLst>
              <p:ext uri="{D42A27DB-BD31-4B8C-83A1-F6EECF244321}">
                <p14:modId xmlns:p14="http://schemas.microsoft.com/office/powerpoint/2010/main" val="1063462766"/>
              </p:ext>
            </p:extLst>
          </p:nvPr>
        </p:nvGraphicFramePr>
        <p:xfrm>
          <a:off x="577607" y="253219"/>
          <a:ext cx="11036786" cy="5710190"/>
        </p:xfrm>
        <a:graphic>
          <a:graphicData uri="http://schemas.openxmlformats.org/drawingml/2006/table">
            <a:tbl>
              <a:tblPr firstRow="1" firstCol="1" bandRow="1">
                <a:tableStyleId>{3B4B98B0-60AC-42C2-AFA5-B58CD77FA1E5}</a:tableStyleId>
              </a:tblPr>
              <a:tblGrid>
                <a:gridCol w="4137319">
                  <a:extLst>
                    <a:ext uri="{9D8B030D-6E8A-4147-A177-3AD203B41FA5}">
                      <a16:colId xmlns:a16="http://schemas.microsoft.com/office/drawing/2014/main" val="3195324898"/>
                    </a:ext>
                  </a:extLst>
                </a:gridCol>
                <a:gridCol w="2337202">
                  <a:extLst>
                    <a:ext uri="{9D8B030D-6E8A-4147-A177-3AD203B41FA5}">
                      <a16:colId xmlns:a16="http://schemas.microsoft.com/office/drawing/2014/main" val="3516792603"/>
                    </a:ext>
                  </a:extLst>
                </a:gridCol>
                <a:gridCol w="4562265">
                  <a:extLst>
                    <a:ext uri="{9D8B030D-6E8A-4147-A177-3AD203B41FA5}">
                      <a16:colId xmlns:a16="http://schemas.microsoft.com/office/drawing/2014/main" val="1343682191"/>
                    </a:ext>
                  </a:extLst>
                </a:gridCol>
              </a:tblGrid>
              <a:tr h="594570">
                <a:tc>
                  <a:txBody>
                    <a:bodyPr/>
                    <a:lstStyle/>
                    <a:p>
                      <a:pPr algn="just">
                        <a:lnSpc>
                          <a:spcPct val="115000"/>
                        </a:lnSpc>
                        <a:spcAft>
                          <a:spcPts val="1000"/>
                        </a:spcAft>
                      </a:pPr>
                      <a:r>
                        <a:rPr lang="en-US" sz="1400" dirty="0">
                          <a:solidFill>
                            <a:srgbClr val="002060"/>
                          </a:solidFill>
                          <a:effectLst/>
                        </a:rPr>
                        <a:t>Smart Device Not Found, Please Try To Wake Up The Smart Device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61</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b="0" dirty="0">
                          <a:solidFill>
                            <a:srgbClr val="002060"/>
                          </a:solidFill>
                          <a:effectLst/>
                        </a:rPr>
                        <a:t>Shown on the association screen when the application is not able to connect to the smart device.</a:t>
                      </a:r>
                      <a:endParaRPr lang="en-IN" sz="1400" b="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389909"/>
                  </a:ext>
                </a:extLst>
              </a:tr>
              <a:tr h="594570">
                <a:tc>
                  <a:txBody>
                    <a:bodyPr/>
                    <a:lstStyle/>
                    <a:p>
                      <a:pPr algn="just">
                        <a:lnSpc>
                          <a:spcPct val="115000"/>
                        </a:lnSpc>
                        <a:spcAft>
                          <a:spcPts val="1000"/>
                        </a:spcAft>
                      </a:pPr>
                      <a:r>
                        <a:rPr lang="en-US" sz="1400" dirty="0">
                          <a:solidFill>
                            <a:srgbClr val="002060"/>
                          </a:solidFill>
                          <a:effectLst/>
                        </a:rPr>
                        <a:t>Session Expired, Please Check Your Internet Connection And Login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62</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user session expired (token expired) on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219796230"/>
                  </a:ext>
                </a:extLst>
              </a:tr>
              <a:tr h="699414">
                <a:tc>
                  <a:txBody>
                    <a:bodyPr/>
                    <a:lstStyle/>
                    <a:p>
                      <a:pPr algn="just">
                        <a:lnSpc>
                          <a:spcPct val="115000"/>
                        </a:lnSpc>
                        <a:spcAft>
                          <a:spcPts val="1000"/>
                        </a:spcAft>
                      </a:pPr>
                      <a:r>
                        <a:rPr lang="en-US" sz="1400" dirty="0">
                          <a:solidFill>
                            <a:srgbClr val="002060"/>
                          </a:solidFill>
                          <a:effectLst/>
                        </a:rPr>
                        <a:t>Please Check Your Internet Connection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63</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wi-fi and mobile data are off, and the user calls the API.</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897446636"/>
                  </a:ext>
                </a:extLst>
              </a:tr>
              <a:tr h="660991">
                <a:tc>
                  <a:txBody>
                    <a:bodyPr/>
                    <a:lstStyle/>
                    <a:p>
                      <a:pPr algn="just">
                        <a:lnSpc>
                          <a:spcPct val="115000"/>
                        </a:lnSpc>
                        <a:spcAft>
                          <a:spcPts val="1000"/>
                        </a:spcAft>
                      </a:pPr>
                      <a:r>
                        <a:rPr lang="en-US" sz="1400" dirty="0">
                          <a:solidFill>
                            <a:srgbClr val="002060"/>
                          </a:solidFill>
                          <a:effectLst/>
                        </a:rPr>
                        <a:t>Cannot Connect To The Smart Device, Please Change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64</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the smart device connection is not working (when the device was found but did not connect to the phone after the 2nd retry).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62573528"/>
                  </a:ext>
                </a:extLst>
              </a:tr>
              <a:tr h="660991">
                <a:tc>
                  <a:txBody>
                    <a:bodyPr/>
                    <a:lstStyle/>
                    <a:p>
                      <a:pPr algn="just">
                        <a:lnSpc>
                          <a:spcPct val="115000"/>
                        </a:lnSpc>
                        <a:spcAft>
                          <a:spcPts val="1000"/>
                        </a:spcAft>
                      </a:pPr>
                      <a:r>
                        <a:rPr lang="en-US" sz="1400" dirty="0">
                          <a:solidFill>
                            <a:srgbClr val="002060"/>
                          </a:solidFill>
                          <a:effectLst/>
                        </a:rPr>
                        <a:t>Cannot Connect To The Server,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65</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login and upload association data screen when API calling in between timeout happen or any server connection error.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301948832"/>
                  </a:ext>
                </a:extLst>
              </a:tr>
              <a:tr h="594570">
                <a:tc>
                  <a:txBody>
                    <a:bodyPr/>
                    <a:lstStyle/>
                    <a:p>
                      <a:pPr algn="just">
                        <a:lnSpc>
                          <a:spcPct val="115000"/>
                        </a:lnSpc>
                        <a:spcAft>
                          <a:spcPts val="1000"/>
                        </a:spcAft>
                      </a:pPr>
                      <a:r>
                        <a:rPr lang="en-US" sz="1400" dirty="0">
                          <a:solidFill>
                            <a:srgbClr val="002060"/>
                          </a:solidFill>
                          <a:effectLst/>
                        </a:rPr>
                        <a:t>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66</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cooler SN screen when the 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627055921"/>
                  </a:ext>
                </a:extLst>
              </a:tr>
              <a:tr h="594570">
                <a:tc>
                  <a:txBody>
                    <a:bodyPr/>
                    <a:lstStyle/>
                    <a:p>
                      <a:pPr algn="just">
                        <a:lnSpc>
                          <a:spcPct val="115000"/>
                        </a:lnSpc>
                        <a:spcAft>
                          <a:spcPts val="1000"/>
                        </a:spcAft>
                      </a:pPr>
                      <a:r>
                        <a:rPr lang="en-US" sz="1400" dirty="0">
                          <a:solidFill>
                            <a:srgbClr val="002060"/>
                          </a:solidFill>
                          <a:effectLst/>
                        </a:rPr>
                        <a:t>Invalid Response From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67</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uploading association when the server gives the invalid response.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78837010"/>
                  </a:ext>
                </a:extLst>
              </a:tr>
              <a:tr h="594570">
                <a:tc>
                  <a:txBody>
                    <a:bodyPr/>
                    <a:lstStyle/>
                    <a:p>
                      <a:pPr algn="just">
                        <a:lnSpc>
                          <a:spcPct val="115000"/>
                        </a:lnSpc>
                        <a:spcAft>
                          <a:spcPts val="1000"/>
                        </a:spcAft>
                      </a:pPr>
                      <a:r>
                        <a:rPr lang="en-US" sz="1400" dirty="0">
                          <a:solidFill>
                            <a:srgbClr val="002060"/>
                          </a:solidFill>
                          <a:effectLst/>
                        </a:rPr>
                        <a:t>Device Is Not Connected, Please Connect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68</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we are trying to execute the command and the device is not connected.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544522351"/>
                  </a:ext>
                </a:extLst>
              </a:tr>
              <a:tr h="594570">
                <a:tc>
                  <a:txBody>
                    <a:bodyPr/>
                    <a:lstStyle/>
                    <a:p>
                      <a:pPr algn="just">
                        <a:lnSpc>
                          <a:spcPct val="115000"/>
                        </a:lnSpc>
                        <a:spcAft>
                          <a:spcPts val="1000"/>
                        </a:spcAft>
                      </a:pPr>
                      <a:r>
                        <a:rPr lang="en-US" sz="1400" dirty="0">
                          <a:solidFill>
                            <a:srgbClr val="002060"/>
                          </a:solidFill>
                          <a:effectLst/>
                        </a:rPr>
                        <a:t>Device Configuration Not Available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69</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smart device type configuration is not found for the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271859121"/>
                  </a:ext>
                </a:extLst>
              </a:tr>
            </a:tbl>
          </a:graphicData>
        </a:graphic>
      </p:graphicFrame>
    </p:spTree>
    <p:extLst>
      <p:ext uri="{BB962C8B-B14F-4D97-AF65-F5344CB8AC3E}">
        <p14:creationId xmlns:p14="http://schemas.microsoft.com/office/powerpoint/2010/main" val="1241321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1768"/>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3650407" y="2901486"/>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Connected Cooler Service Application. Open the Application, and the application will redirect to Login Page. Select the server from the server list and Login with valid user Credentials.</a:t>
            </a:r>
            <a:endParaRPr lang="en-MY" sz="1800" dirty="0"/>
          </a:p>
        </p:txBody>
      </p:sp>
      <p:sp>
        <p:nvSpPr>
          <p:cNvPr id="5" name="TextBox 4">
            <a:extLst>
              <a:ext uri="{FF2B5EF4-FFF2-40B4-BE49-F238E27FC236}">
                <a16:creationId xmlns:a16="http://schemas.microsoft.com/office/drawing/2014/main" id="{6779E484-F7FE-347E-836F-2FDC1B2C32C7}"/>
              </a:ext>
            </a:extLst>
          </p:cNvPr>
          <p:cNvSpPr txBox="1"/>
          <p:nvPr/>
        </p:nvSpPr>
        <p:spPr>
          <a:xfrm>
            <a:off x="4863379" y="2598818"/>
            <a:ext cx="6044829"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Bluetooth also should be enabled as well as location services.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application requires an internet connection for initial login.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initial log in the application can work and the same username &amp; password as the one in the online login is used.</a:t>
            </a:r>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Minimum OS version of mobile is 9.0 and Above.</a:t>
            </a:r>
          </a:p>
        </p:txBody>
      </p:sp>
      <p:pic>
        <p:nvPicPr>
          <p:cNvPr id="6" name="Picture 5">
            <a:extLst>
              <a:ext uri="{FF2B5EF4-FFF2-40B4-BE49-F238E27FC236}">
                <a16:creationId xmlns:a16="http://schemas.microsoft.com/office/drawing/2014/main" id="{90159D5E-6136-6B0F-FFD9-FC4EC53D338A}"/>
              </a:ext>
            </a:extLst>
          </p:cNvPr>
          <p:cNvPicPr>
            <a:picLocks noChangeAspect="1"/>
          </p:cNvPicPr>
          <p:nvPr/>
        </p:nvPicPr>
        <p:blipFill>
          <a:blip r:embed="rId4"/>
          <a:srcRect/>
          <a:stretch/>
        </p:blipFill>
        <p:spPr>
          <a:xfrm>
            <a:off x="998342" y="1719414"/>
            <a:ext cx="1973174" cy="4276255"/>
          </a:xfrm>
          <a:prstGeom prst="rect">
            <a:avLst/>
          </a:prstGeom>
          <a:ln w="12700">
            <a:solidFill>
              <a:schemeClr val="tx1"/>
            </a:solidFill>
          </a:ln>
        </p:spPr>
      </p:pic>
    </p:spTree>
    <p:extLst>
      <p:ext uri="{BB962C8B-B14F-4D97-AF65-F5344CB8AC3E}">
        <p14:creationId xmlns:p14="http://schemas.microsoft.com/office/powerpoint/2010/main" val="204801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Content Placeholder 2">
            <a:extLst>
              <a:ext uri="{FF2B5EF4-FFF2-40B4-BE49-F238E27FC236}">
                <a16:creationId xmlns:a16="http://schemas.microsoft.com/office/drawing/2014/main" id="{37999B87-8A28-8245-D806-73B9E388CCA0}"/>
              </a:ext>
            </a:extLst>
          </p:cNvPr>
          <p:cNvSpPr>
            <a:spLocks noGrp="1"/>
          </p:cNvSpPr>
          <p:nvPr>
            <p:ph idx="1"/>
          </p:nvPr>
        </p:nvSpPr>
        <p:spPr>
          <a:xfrm>
            <a:off x="877521" y="1203189"/>
            <a:ext cx="6989479" cy="445162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Select Server shows several options, depending on the Client and Factory you should choose a different option,</a:t>
            </a: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Romania and Russia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ATOS Codex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China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Frigoglass China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Other installations choose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contact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Team.</a:t>
            </a:r>
          </a:p>
          <a:p>
            <a:pPr lvl="1" algn="just">
              <a:buClr>
                <a:srgbClr val="002060"/>
              </a:buClr>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If a user is logging in for a first-time Username (User </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Password should be entered, and Language should be chosen. The username and password are case-sensitive.</a:t>
            </a: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7D7966CA-6536-BF1C-EBF6-F915ACD88F1C}"/>
              </a:ext>
            </a:extLst>
          </p:cNvPr>
          <p:cNvPicPr>
            <a:picLocks noChangeAspect="1"/>
          </p:cNvPicPr>
          <p:nvPr/>
        </p:nvPicPr>
        <p:blipFill>
          <a:blip r:embed="rId4"/>
          <a:srcRect/>
          <a:stretch/>
        </p:blipFill>
        <p:spPr>
          <a:xfrm>
            <a:off x="9176902" y="1142290"/>
            <a:ext cx="2215115" cy="4800589"/>
          </a:xfrm>
          <a:prstGeom prst="rect">
            <a:avLst/>
          </a:prstGeom>
          <a:ln w="19050">
            <a:solidFill>
              <a:schemeClr val="tx1"/>
            </a:solidFill>
          </a:ln>
        </p:spPr>
      </p:pic>
    </p:spTree>
    <p:extLst>
      <p:ext uri="{BB962C8B-B14F-4D97-AF65-F5344CB8AC3E}">
        <p14:creationId xmlns:p14="http://schemas.microsoft.com/office/powerpoint/2010/main" val="59817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347173" y="326803"/>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4" name="TextBox 3">
            <a:extLst>
              <a:ext uri="{FF2B5EF4-FFF2-40B4-BE49-F238E27FC236}">
                <a16:creationId xmlns:a16="http://schemas.microsoft.com/office/drawing/2014/main" id="{21E31F22-03D0-D35C-F50A-B6F53ADAED79}"/>
              </a:ext>
            </a:extLst>
          </p:cNvPr>
          <p:cNvSpPr txBox="1"/>
          <p:nvPr/>
        </p:nvSpPr>
        <p:spPr>
          <a:xfrm>
            <a:off x="8794567" y="2663116"/>
            <a:ext cx="2754838" cy="1754326"/>
          </a:xfrm>
          <a:prstGeom prst="rect">
            <a:avLst/>
          </a:prstGeom>
          <a:solidFill>
            <a:srgbClr val="002060"/>
          </a:solidFill>
        </p:spPr>
        <p:txBody>
          <a:bodyPr wrap="square">
            <a:spAutoFit/>
          </a:bodyPr>
          <a:lstStyle/>
          <a:p>
            <a:pPr lvl="0" algn="ct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lvl="0" algn="just"/>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Internet connectivity is required during login otherwise login will fail, and the application will show network errors.</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5" name="Picture 4">
            <a:extLst>
              <a:ext uri="{FF2B5EF4-FFF2-40B4-BE49-F238E27FC236}">
                <a16:creationId xmlns:a16="http://schemas.microsoft.com/office/drawing/2014/main" id="{EB17C877-F862-7621-9612-2FDF1F960812}"/>
              </a:ext>
            </a:extLst>
          </p:cNvPr>
          <p:cNvPicPr>
            <a:picLocks noChangeAspect="1"/>
          </p:cNvPicPr>
          <p:nvPr/>
        </p:nvPicPr>
        <p:blipFill>
          <a:blip r:embed="rId4"/>
          <a:srcRect/>
          <a:stretch/>
        </p:blipFill>
        <p:spPr>
          <a:xfrm>
            <a:off x="379182" y="1156147"/>
            <a:ext cx="2140284" cy="4638415"/>
          </a:xfrm>
          <a:prstGeom prst="rect">
            <a:avLst/>
          </a:prstGeom>
          <a:ln w="19050">
            <a:solidFill>
              <a:schemeClr val="tx1"/>
            </a:solidFill>
          </a:ln>
        </p:spPr>
      </p:pic>
      <p:pic>
        <p:nvPicPr>
          <p:cNvPr id="6" name="Picture 5">
            <a:extLst>
              <a:ext uri="{FF2B5EF4-FFF2-40B4-BE49-F238E27FC236}">
                <a16:creationId xmlns:a16="http://schemas.microsoft.com/office/drawing/2014/main" id="{EAF36BE7-B587-1E4D-BCDC-3316C5AD73BB}"/>
              </a:ext>
            </a:extLst>
          </p:cNvPr>
          <p:cNvPicPr>
            <a:picLocks noChangeAspect="1"/>
          </p:cNvPicPr>
          <p:nvPr/>
        </p:nvPicPr>
        <p:blipFill>
          <a:blip r:embed="rId5"/>
          <a:srcRect/>
          <a:stretch/>
        </p:blipFill>
        <p:spPr>
          <a:xfrm>
            <a:off x="3226884" y="1156146"/>
            <a:ext cx="2134405" cy="4625675"/>
          </a:xfrm>
          <a:prstGeom prst="rect">
            <a:avLst/>
          </a:prstGeom>
          <a:ln w="19050">
            <a:solidFill>
              <a:schemeClr val="tx1"/>
            </a:solidFill>
          </a:ln>
        </p:spPr>
      </p:pic>
      <p:pic>
        <p:nvPicPr>
          <p:cNvPr id="7" name="Picture 6">
            <a:extLst>
              <a:ext uri="{FF2B5EF4-FFF2-40B4-BE49-F238E27FC236}">
                <a16:creationId xmlns:a16="http://schemas.microsoft.com/office/drawing/2014/main" id="{95C6C758-E46A-007B-DFAF-F803FE109150}"/>
              </a:ext>
            </a:extLst>
          </p:cNvPr>
          <p:cNvPicPr>
            <a:picLocks noChangeAspect="1"/>
          </p:cNvPicPr>
          <p:nvPr/>
        </p:nvPicPr>
        <p:blipFill>
          <a:blip r:embed="rId6"/>
          <a:srcRect/>
          <a:stretch/>
        </p:blipFill>
        <p:spPr>
          <a:xfrm>
            <a:off x="6064192" y="1156147"/>
            <a:ext cx="2134405" cy="4625675"/>
          </a:xfrm>
          <a:prstGeom prst="rect">
            <a:avLst/>
          </a:prstGeom>
          <a:ln w="19050">
            <a:solidFill>
              <a:schemeClr val="tx1"/>
            </a:solidFill>
          </a:ln>
        </p:spPr>
      </p:pic>
    </p:spTree>
    <p:extLst>
      <p:ext uri="{BB962C8B-B14F-4D97-AF65-F5344CB8AC3E}">
        <p14:creationId xmlns:p14="http://schemas.microsoft.com/office/powerpoint/2010/main" val="117637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DE4263AF-8C83-AE8B-FBDE-9D75675BBB2E}"/>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CONNECTED COOLER SERVICE – CHOOSE ACTION</a:t>
            </a:r>
          </a:p>
        </p:txBody>
      </p:sp>
      <p:sp>
        <p:nvSpPr>
          <p:cNvPr id="4" name="TextBox 3">
            <a:extLst>
              <a:ext uri="{FF2B5EF4-FFF2-40B4-BE49-F238E27FC236}">
                <a16:creationId xmlns:a16="http://schemas.microsoft.com/office/drawing/2014/main" id="{1EE49102-7ABB-8B56-0368-8E44086D1EF9}"/>
              </a:ext>
            </a:extLst>
          </p:cNvPr>
          <p:cNvSpPr txBox="1"/>
          <p:nvPr/>
        </p:nvSpPr>
        <p:spPr>
          <a:xfrm>
            <a:off x="4942216" y="1349392"/>
            <a:ext cx="6497318" cy="433965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ü"/>
            </a:pPr>
            <a:r>
              <a:rPr lang="en-US" sz="1200" dirty="0"/>
              <a:t>ASSOCIATE SMART DEVICE TO COOLER </a:t>
            </a:r>
          </a:p>
          <a:p>
            <a:pPr algn="just">
              <a:lnSpc>
                <a:spcPct val="100000"/>
              </a:lnSpc>
            </a:pPr>
            <a:r>
              <a:rPr lang="en-US" sz="1200" b="0" dirty="0"/>
              <a:t>	</a:t>
            </a:r>
            <a:r>
              <a:rPr lang="en-US" sz="1200" dirty="0"/>
              <a:t> –</a:t>
            </a:r>
            <a:r>
              <a:rPr lang="en-US" sz="1200" b="0" dirty="0"/>
              <a:t> </a:t>
            </a:r>
            <a:r>
              <a:rPr lang="en-US" sz="1100" b="0" dirty="0"/>
              <a:t>For the Association Of A Smart Device With a Cooler.</a:t>
            </a:r>
          </a:p>
          <a:p>
            <a:pPr marL="285750" indent="-285750" algn="just">
              <a:lnSpc>
                <a:spcPct val="100000"/>
              </a:lnSpc>
              <a:buFont typeface="Wingdings" panose="05000000000000000000" pitchFamily="2" charset="2"/>
              <a:buChar char="§"/>
            </a:pPr>
            <a:endParaRPr lang="en-US" sz="1200" b="0" dirty="0"/>
          </a:p>
          <a:p>
            <a:pPr marL="285750" indent="-285750" algn="just">
              <a:lnSpc>
                <a:spcPct val="100000"/>
              </a:lnSpc>
              <a:buFont typeface="Wingdings" panose="05000000000000000000" pitchFamily="2" charset="2"/>
              <a:buChar char="ü"/>
            </a:pPr>
            <a:r>
              <a:rPr lang="en-US" sz="1200" dirty="0"/>
              <a:t>SCAN COOLER (DATA DOWNLOAD AND REMOVE ASSOCIATION) </a:t>
            </a:r>
          </a:p>
          <a:p>
            <a:pPr algn="just">
              <a:lnSpc>
                <a:spcPct val="100000"/>
              </a:lnSpc>
            </a:pPr>
            <a:r>
              <a:rPr lang="en-US" sz="1200" dirty="0"/>
              <a:t>	– </a:t>
            </a:r>
            <a:r>
              <a:rPr lang="en-US" sz="1100" b="0" dirty="0"/>
              <a:t>For Downloading Data And Removing Association From a Cooler.</a:t>
            </a:r>
          </a:p>
          <a:p>
            <a:pPr marL="285750" indent="-285750" algn="just">
              <a:lnSpc>
                <a:spcPct val="100000"/>
              </a:lnSpc>
              <a:buFont typeface="Wingdings" panose="05000000000000000000" pitchFamily="2" charset="2"/>
              <a:buChar char="§"/>
            </a:pPr>
            <a:endParaRPr lang="en-US" sz="1100" b="0" dirty="0"/>
          </a:p>
          <a:p>
            <a:pPr marL="285750" indent="-285750" algn="just">
              <a:lnSpc>
                <a:spcPct val="100000"/>
              </a:lnSpc>
              <a:buFont typeface="Wingdings" panose="05000000000000000000" pitchFamily="2" charset="2"/>
              <a:buChar char="ü"/>
            </a:pPr>
            <a:r>
              <a:rPr lang="en-US" sz="1200" dirty="0"/>
              <a:t>CHANGE CONTROLLER SETTINGS</a:t>
            </a:r>
          </a:p>
          <a:p>
            <a:pPr algn="just">
              <a:lnSpc>
                <a:spcPct val="100000"/>
              </a:lnSpc>
            </a:pPr>
            <a:r>
              <a:rPr lang="en-US" sz="1200" dirty="0"/>
              <a:t>	– </a:t>
            </a:r>
            <a:r>
              <a:rPr lang="en-US" sz="1100" b="0" dirty="0"/>
              <a:t>To Change the controller parameters of a cooler,</a:t>
            </a:r>
          </a:p>
          <a:p>
            <a:pPr marL="285750" indent="-285750" algn="just">
              <a:lnSpc>
                <a:spcPct val="100000"/>
              </a:lnSpc>
              <a:buFont typeface="Wingdings" panose="05000000000000000000" pitchFamily="2" charset="2"/>
              <a:buChar char="§"/>
            </a:pPr>
            <a:endParaRPr lang="en-US" sz="1100" b="0" dirty="0"/>
          </a:p>
          <a:p>
            <a:pPr marL="285750" indent="-285750" algn="just">
              <a:lnSpc>
                <a:spcPct val="100000"/>
              </a:lnSpc>
              <a:buFont typeface="Wingdings" panose="05000000000000000000" pitchFamily="2" charset="2"/>
              <a:buChar char="ü"/>
            </a:pPr>
            <a:r>
              <a:rPr lang="en-US" sz="1200" dirty="0"/>
              <a:t>CHECK COOLER STATUS </a:t>
            </a:r>
          </a:p>
          <a:p>
            <a:pPr algn="just">
              <a:lnSpc>
                <a:spcPct val="100000"/>
              </a:lnSpc>
            </a:pPr>
            <a:r>
              <a:rPr lang="en-US" sz="1200" dirty="0"/>
              <a:t>	– </a:t>
            </a:r>
            <a:r>
              <a:rPr lang="en-US" sz="1100" b="0" dirty="0"/>
              <a:t>For Checking Cooler Association Status.</a:t>
            </a:r>
          </a:p>
          <a:p>
            <a:pPr marL="285750" indent="-285750" algn="just">
              <a:lnSpc>
                <a:spcPct val="100000"/>
              </a:lnSpc>
              <a:buFont typeface="Wingdings" panose="05000000000000000000" pitchFamily="2" charset="2"/>
              <a:buChar char="§"/>
            </a:pPr>
            <a:endParaRPr lang="en-US" sz="1100" b="0" dirty="0"/>
          </a:p>
          <a:p>
            <a:pPr marL="285750" indent="-285750" algn="just">
              <a:lnSpc>
                <a:spcPct val="100000"/>
              </a:lnSpc>
              <a:buFont typeface="Wingdings" panose="05000000000000000000" pitchFamily="2" charset="2"/>
              <a:buChar char="ü"/>
            </a:pPr>
            <a:r>
              <a:rPr lang="en-US" sz="1200" dirty="0"/>
              <a:t>SCAN NEARBY DEVICES </a:t>
            </a:r>
          </a:p>
          <a:p>
            <a:pPr algn="just">
              <a:lnSpc>
                <a:spcPct val="100000"/>
              </a:lnSpc>
            </a:pPr>
            <a:r>
              <a:rPr lang="en-US" sz="1200" dirty="0"/>
              <a:t>	– </a:t>
            </a:r>
            <a:r>
              <a:rPr lang="en-US" sz="1100" b="0" dirty="0"/>
              <a:t>For Checking Smart Device Advertisement Status.</a:t>
            </a:r>
          </a:p>
          <a:p>
            <a:pPr marL="285750" indent="-285750" algn="just">
              <a:lnSpc>
                <a:spcPct val="100000"/>
              </a:lnSpc>
              <a:buFont typeface="Wingdings" panose="05000000000000000000" pitchFamily="2" charset="2"/>
              <a:buChar char="§"/>
            </a:pPr>
            <a:endParaRPr lang="en-US" sz="1100" b="0" dirty="0"/>
          </a:p>
          <a:p>
            <a:pPr marL="285750" indent="-285750" algn="just">
              <a:lnSpc>
                <a:spcPct val="100000"/>
              </a:lnSpc>
              <a:buFont typeface="Wingdings" panose="05000000000000000000" pitchFamily="2" charset="2"/>
              <a:buChar char="ü"/>
            </a:pPr>
            <a:r>
              <a:rPr lang="en-US" sz="1200" dirty="0"/>
              <a:t>GATEWAY SETTINGS</a:t>
            </a:r>
          </a:p>
          <a:p>
            <a:pPr lvl="1" algn="just"/>
            <a:r>
              <a:rPr lang="en-US" sz="1200" b="1" dirty="0">
                <a:solidFill>
                  <a:schemeClr val="bg1"/>
                </a:solidFill>
                <a:latin typeface="Calibri (Body)"/>
              </a:rPr>
              <a:t>             – </a:t>
            </a:r>
            <a:r>
              <a:rPr lang="en-US" sz="1100" dirty="0">
                <a:solidFill>
                  <a:schemeClr val="bg1"/>
                </a:solidFill>
                <a:latin typeface="Calibri (Body)"/>
              </a:rPr>
              <a:t>For Checking/Updating Gateway Device Settings.</a:t>
            </a:r>
          </a:p>
          <a:p>
            <a:pPr marL="285750" indent="-285750" algn="just">
              <a:lnSpc>
                <a:spcPct val="100000"/>
              </a:lnSpc>
              <a:buFont typeface="Wingdings" panose="05000000000000000000" pitchFamily="2" charset="2"/>
              <a:buChar char="ü"/>
            </a:pPr>
            <a:endParaRPr lang="en-US" sz="1200" dirty="0"/>
          </a:p>
          <a:p>
            <a:pPr marL="285750" indent="-285750" algn="just">
              <a:lnSpc>
                <a:spcPct val="100000"/>
              </a:lnSpc>
              <a:buFont typeface="Wingdings" panose="05000000000000000000" pitchFamily="2" charset="2"/>
              <a:buChar char="ü"/>
            </a:pPr>
            <a:r>
              <a:rPr lang="en-US" sz="1200" dirty="0"/>
              <a:t>FIX FAULTY DEVICES</a:t>
            </a:r>
          </a:p>
          <a:p>
            <a:pPr algn="just">
              <a:lnSpc>
                <a:spcPct val="100000"/>
              </a:lnSpc>
            </a:pPr>
            <a:r>
              <a:rPr lang="en-US" sz="1200" dirty="0"/>
              <a:t>	</a:t>
            </a:r>
            <a:r>
              <a:rPr lang="en-US" sz="1100" b="1" dirty="0">
                <a:solidFill>
                  <a:schemeClr val="bg1"/>
                </a:solidFill>
                <a:latin typeface="Calibri (Body)"/>
              </a:rPr>
              <a:t> –</a:t>
            </a:r>
            <a:r>
              <a:rPr lang="en-US" sz="1100" dirty="0"/>
              <a:t> </a:t>
            </a:r>
            <a:r>
              <a:rPr lang="en-US" sz="1100" b="0" dirty="0"/>
              <a:t>This is for correcting faulty devices and updating firmware.</a:t>
            </a:r>
          </a:p>
          <a:p>
            <a:pPr marL="285750" indent="-285750" algn="just">
              <a:lnSpc>
                <a:spcPct val="100000"/>
              </a:lnSpc>
              <a:buFont typeface="Wingdings" panose="05000000000000000000" pitchFamily="2" charset="2"/>
              <a:buChar char="ü"/>
            </a:pPr>
            <a:endParaRPr lang="en-US" sz="1200" dirty="0"/>
          </a:p>
          <a:p>
            <a:pPr marL="285750" indent="-285750" algn="just">
              <a:lnSpc>
                <a:spcPct val="100000"/>
              </a:lnSpc>
              <a:buFont typeface="Wingdings" panose="05000000000000000000" pitchFamily="2" charset="2"/>
              <a:buChar char="ü"/>
            </a:pPr>
            <a:r>
              <a:rPr lang="en-US" sz="1200" dirty="0"/>
              <a:t>TEST AND VERIFY</a:t>
            </a:r>
          </a:p>
          <a:p>
            <a:pPr algn="just">
              <a:lnSpc>
                <a:spcPct val="100000"/>
              </a:lnSpc>
            </a:pPr>
            <a:r>
              <a:rPr lang="en-US" sz="1200" dirty="0"/>
              <a:t>	</a:t>
            </a:r>
            <a:r>
              <a:rPr lang="en-US" sz="1100" dirty="0"/>
              <a:t> </a:t>
            </a:r>
            <a:r>
              <a:rPr lang="en-US" sz="1100" b="1" dirty="0">
                <a:solidFill>
                  <a:schemeClr val="bg1"/>
                </a:solidFill>
                <a:latin typeface="Calibri (Body)"/>
              </a:rPr>
              <a:t>–</a:t>
            </a:r>
            <a:r>
              <a:rPr lang="en-US" sz="1100" dirty="0"/>
              <a:t>  </a:t>
            </a:r>
            <a:r>
              <a:rPr lang="en-US" sz="1100" b="0" dirty="0"/>
              <a:t>For Verify the Faulty Device with the Door Pattern after Fixing it.</a:t>
            </a:r>
          </a:p>
        </p:txBody>
      </p:sp>
      <p:sp>
        <p:nvSpPr>
          <p:cNvPr id="5" name="TextBox 4">
            <a:extLst>
              <a:ext uri="{FF2B5EF4-FFF2-40B4-BE49-F238E27FC236}">
                <a16:creationId xmlns:a16="http://schemas.microsoft.com/office/drawing/2014/main" id="{00D69453-8854-CA77-323C-E0FCADCEA1B5}"/>
              </a:ext>
            </a:extLst>
          </p:cNvPr>
          <p:cNvSpPr txBox="1"/>
          <p:nvPr/>
        </p:nvSpPr>
        <p:spPr>
          <a:xfrm>
            <a:off x="231937" y="808241"/>
            <a:ext cx="11495881" cy="338554"/>
          </a:xfrm>
          <a:prstGeom prst="rect">
            <a:avLst/>
          </a:prstGeom>
          <a:noFill/>
        </p:spPr>
        <p:txBody>
          <a:bodyPr wrap="square">
            <a:spAutoFit/>
          </a:bodyPr>
          <a:lstStyle/>
          <a:p>
            <a:r>
              <a:rPr lang="en-US" sz="1600" dirty="0">
                <a:solidFill>
                  <a:srgbClr val="002060"/>
                </a:solidFill>
              </a:rPr>
              <a:t>After successful login, the following screen will appear. Please choose an ACTION from the list as per the required operation.</a:t>
            </a:r>
            <a:endParaRPr lang="en-IN" sz="1600" dirty="0">
              <a:solidFill>
                <a:srgbClr val="002060"/>
              </a:solidFill>
            </a:endParaRPr>
          </a:p>
        </p:txBody>
      </p:sp>
      <p:pic>
        <p:nvPicPr>
          <p:cNvPr id="6" name="Picture 5">
            <a:extLst>
              <a:ext uri="{FF2B5EF4-FFF2-40B4-BE49-F238E27FC236}">
                <a16:creationId xmlns:a16="http://schemas.microsoft.com/office/drawing/2014/main" id="{57EC7DA6-C54E-8305-D8C5-A286A8BA5102}"/>
              </a:ext>
            </a:extLst>
          </p:cNvPr>
          <p:cNvPicPr>
            <a:picLocks noChangeAspect="1"/>
          </p:cNvPicPr>
          <p:nvPr/>
        </p:nvPicPr>
        <p:blipFill>
          <a:blip r:embed="rId4"/>
          <a:srcRect/>
          <a:stretch/>
        </p:blipFill>
        <p:spPr>
          <a:xfrm>
            <a:off x="1277492" y="1349392"/>
            <a:ext cx="2168870" cy="4700367"/>
          </a:xfrm>
          <a:prstGeom prst="rect">
            <a:avLst/>
          </a:prstGeom>
          <a:ln w="19050">
            <a:solidFill>
              <a:schemeClr val="tx1"/>
            </a:solidFill>
          </a:ln>
        </p:spPr>
      </p:pic>
    </p:spTree>
    <p:extLst>
      <p:ext uri="{BB962C8B-B14F-4D97-AF65-F5344CB8AC3E}">
        <p14:creationId xmlns:p14="http://schemas.microsoft.com/office/powerpoint/2010/main" val="280104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25683</TotalTime>
  <Words>4693</Words>
  <Application>Microsoft Office PowerPoint</Application>
  <PresentationFormat>Widescreen</PresentationFormat>
  <Paragraphs>626</Paragraphs>
  <Slides>55</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Avenir Black</vt:lpstr>
      <vt:lpstr>Avenir Book</vt:lpstr>
      <vt:lpstr>Calibri</vt:lpstr>
      <vt:lpstr>Calibri (Body)</vt:lpstr>
      <vt:lpstr>Calibri Light</vt:lpstr>
      <vt:lpstr>Symbol</vt:lpstr>
      <vt:lpstr>Tahoma</vt:lpstr>
      <vt:lpstr>Wingdings</vt:lpstr>
      <vt:lpstr>Office Theme</vt:lpstr>
      <vt:lpstr>CONNECTED COOLER SERVICE</vt:lpstr>
      <vt:lpstr>APPLICATION FEATURES</vt:lpstr>
      <vt:lpstr>MINIMUM REQUIREMENTS FOR THE PHONES</vt:lpstr>
      <vt:lpstr>APPLICATION INSTALLATION</vt:lpstr>
      <vt:lpstr>APPLICATION PERMISSION</vt:lpstr>
      <vt:lpstr>Login</vt:lpstr>
      <vt:lpstr>PowerPoint Presentation</vt:lpstr>
      <vt:lpstr>PowerPoint Presentation</vt:lpstr>
      <vt:lpstr>CONNECTED COOLER SERVICE – CHOOSE ACTION</vt:lpstr>
      <vt:lpstr>ASSOCIATE SMART DEVICE TO COOLER - ASSOCIATE SMART DEVICE</vt:lpstr>
      <vt:lpstr>PowerPoint Presentation</vt:lpstr>
      <vt:lpstr>PowerPoint Presentation</vt:lpstr>
      <vt:lpstr>PowerPoint Presentation</vt:lpstr>
      <vt:lpstr>ASSOCIATE SMART DEVICE TO COOLER – LOGS &gt; UPLOAD ASSOCIATION DATA </vt:lpstr>
      <vt:lpstr>ASSOCIATE SMART DEVICE TO COOLER – LOGS &gt; SUCCESS ASSOCIATION INFO </vt:lpstr>
      <vt:lpstr>ASSOCIATE SMART DEVICE TO COOLER – LOGS &gt; FAILED ASSOCIATION INFO </vt:lpstr>
      <vt:lpstr>ASSOCIATE SMART DEVICE TO COOLER – LOGS &gt; ASSOCIATION OVERVIEW </vt:lpstr>
      <vt:lpstr>SCAN COOLER - DATA DOWNLOAD</vt:lpstr>
      <vt:lpstr>PowerPoint Presentation</vt:lpstr>
      <vt:lpstr>PowerPoint Presentation</vt:lpstr>
      <vt:lpstr>PowerPoint Presentation</vt:lpstr>
      <vt:lpstr>PowerPoint Presentation</vt:lpstr>
      <vt:lpstr>SCAN COOLER -  LOGS &gt; DATA DOWNLOAD LOGS</vt:lpstr>
      <vt:lpstr>SCAN COOLER – REMOVE ASSOCIATION</vt:lpstr>
      <vt:lpstr>PowerPoint Presentation</vt:lpstr>
      <vt:lpstr>PowerPoint Presentation</vt:lpstr>
      <vt:lpstr>SCAN COOLER -  LOGS &gt; REMOVE ASSOCIATION LOGS</vt:lpstr>
      <vt:lpstr>SCAN COOLER -  LOGS &gt; UPLOAD DATA</vt:lpstr>
      <vt:lpstr>CHANGE CONTROLLER SETTINGS- CHANGE CONTROLLER SETTINGS</vt:lpstr>
      <vt:lpstr>PowerPoint Presentation</vt:lpstr>
      <vt:lpstr>PowerPoint Presentation</vt:lpstr>
      <vt:lpstr>PowerPoint Presentation</vt:lpstr>
      <vt:lpstr>PowerPoint Presentation</vt:lpstr>
      <vt:lpstr>CHECK COOLER STATUS  - CHECK COOLER STATUS </vt:lpstr>
      <vt:lpstr>PowerPoint Presentation</vt:lpstr>
      <vt:lpstr>CHECK COOLER STATUS  - DFU</vt:lpstr>
      <vt:lpstr>PowerPoint Presentation</vt:lpstr>
      <vt:lpstr>SCAN NEARBY DEVICES- SCANNING FOR VISION IOT SMART DEVICES</vt:lpstr>
      <vt:lpstr>PowerPoint Presentation</vt:lpstr>
      <vt:lpstr>SCAN NEARBY DEVICES- SCANNING FOR CAREL DEVICES</vt:lpstr>
      <vt:lpstr>GATEWAY SETTINGS- GATEWAY SETTINGS</vt:lpstr>
      <vt:lpstr>PowerPoint Presentation</vt:lpstr>
      <vt:lpstr>PowerPoint Presentation</vt:lpstr>
      <vt:lpstr>FIX FAULTY DEVICE- FIX FAULTY DEVICE</vt:lpstr>
      <vt:lpstr>PowerPoint Presentation</vt:lpstr>
      <vt:lpstr>PowerPoint Presentation</vt:lpstr>
      <vt:lpstr>PowerPoint Presentation</vt:lpstr>
      <vt:lpstr>TEST AND VERIFY- TEST AND VERIFY</vt:lpstr>
      <vt:lpstr>PowerPoint Presentation</vt:lpstr>
      <vt:lpstr>MESSAGES – SCAN COOLER MESSAGES</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205</cp:revision>
  <dcterms:created xsi:type="dcterms:W3CDTF">2022-11-22T17:00:46Z</dcterms:created>
  <dcterms:modified xsi:type="dcterms:W3CDTF">2024-07-18T12:14:20Z</dcterms:modified>
</cp:coreProperties>
</file>